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256" r:id="rId2"/>
    <p:sldId id="282" r:id="rId3"/>
    <p:sldId id="314" r:id="rId4"/>
    <p:sldId id="349" r:id="rId5"/>
    <p:sldId id="350" r:id="rId6"/>
    <p:sldId id="354" r:id="rId7"/>
    <p:sldId id="351" r:id="rId8"/>
    <p:sldId id="363" r:id="rId9"/>
    <p:sldId id="341" r:id="rId10"/>
    <p:sldId id="359" r:id="rId11"/>
    <p:sldId id="355" r:id="rId12"/>
    <p:sldId id="356" r:id="rId13"/>
    <p:sldId id="344" r:id="rId14"/>
    <p:sldId id="360" r:id="rId15"/>
    <p:sldId id="357" r:id="rId16"/>
    <p:sldId id="361" r:id="rId17"/>
    <p:sldId id="362" r:id="rId18"/>
    <p:sldId id="342" r:id="rId19"/>
    <p:sldId id="329" r:id="rId20"/>
  </p:sldIdLst>
  <p:sldSz cx="9144000" cy="6858000" type="screen4x3"/>
  <p:notesSz cx="7010400" cy="9236075"/>
  <p:custDataLst>
    <p:tags r:id="rId22"/>
  </p:custDataLst>
  <p:defaultTextStyle>
    <a:defPPr>
      <a:defRPr lang="en-US"/>
    </a:defPPr>
    <a:lvl1pPr algn="l"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47"/>
    <a:srgbClr val="B4CDE6"/>
    <a:srgbClr val="75A3D1"/>
    <a:srgbClr val="8FBB97"/>
    <a:srgbClr val="CCFF99"/>
    <a:srgbClr val="339966"/>
    <a:srgbClr val="CFF5D6"/>
    <a:srgbClr val="A4C793"/>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1" autoAdjust="0"/>
    <p:restoredTop sz="99539" autoAdjust="0"/>
  </p:normalViewPr>
  <p:slideViewPr>
    <p:cSldViewPr>
      <p:cViewPr varScale="1">
        <p:scale>
          <a:sx n="67" d="100"/>
          <a:sy n="67" d="100"/>
        </p:scale>
        <p:origin x="160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1554" y="122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37840" cy="462120"/>
          </a:xfrm>
          <a:prstGeom prst="rect">
            <a:avLst/>
          </a:prstGeom>
          <a:noFill/>
          <a:ln w="9525">
            <a:noFill/>
            <a:miter lim="800000"/>
            <a:headEnd/>
            <a:tailEnd/>
          </a:ln>
          <a:effectLst/>
        </p:spPr>
        <p:txBody>
          <a:bodyPr vert="horz" wrap="square" lIns="90918" tIns="45459" rIns="90918" bIns="45459" numCol="1" anchor="t" anchorCtr="0" compatLnSpc="1">
            <a:prstTxWarp prst="textNoShape">
              <a:avLst/>
            </a:prstTxWarp>
          </a:bodyPr>
          <a:lstStyle>
            <a:lvl1pPr eaLnBrk="1" hangingPunct="1">
              <a:defRPr sz="1200">
                <a:latin typeface="Arial" charset="0"/>
              </a:defRPr>
            </a:lvl1pPr>
          </a:lstStyle>
          <a:p>
            <a:endParaRPr lang="en-US"/>
          </a:p>
        </p:txBody>
      </p:sp>
      <p:sp>
        <p:nvSpPr>
          <p:cNvPr id="17411" name="Rectangle 3"/>
          <p:cNvSpPr>
            <a:spLocks noGrp="1" noChangeArrowheads="1"/>
          </p:cNvSpPr>
          <p:nvPr>
            <p:ph type="dt" idx="1"/>
          </p:nvPr>
        </p:nvSpPr>
        <p:spPr bwMode="auto">
          <a:xfrm>
            <a:off x="3970939" y="0"/>
            <a:ext cx="3037840" cy="462120"/>
          </a:xfrm>
          <a:prstGeom prst="rect">
            <a:avLst/>
          </a:prstGeom>
          <a:noFill/>
          <a:ln w="9525">
            <a:noFill/>
            <a:miter lim="800000"/>
            <a:headEnd/>
            <a:tailEnd/>
          </a:ln>
          <a:effectLst/>
        </p:spPr>
        <p:txBody>
          <a:bodyPr vert="horz" wrap="square" lIns="90918" tIns="45459" rIns="90918" bIns="45459" numCol="1" anchor="t" anchorCtr="0" compatLnSpc="1">
            <a:prstTxWarp prst="textNoShape">
              <a:avLst/>
            </a:prstTxWarp>
          </a:bodyPr>
          <a:lstStyle>
            <a:lvl1pPr algn="r" eaLnBrk="1" hangingPunct="1">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01040" y="4387769"/>
            <a:ext cx="5608320" cy="4155920"/>
          </a:xfrm>
          <a:prstGeom prst="rect">
            <a:avLst/>
          </a:prstGeom>
          <a:noFill/>
          <a:ln w="9525">
            <a:noFill/>
            <a:miter lim="800000"/>
            <a:headEnd/>
            <a:tailEnd/>
          </a:ln>
          <a:effectLst/>
        </p:spPr>
        <p:txBody>
          <a:bodyPr vert="horz" wrap="square" lIns="90918" tIns="45459" rIns="90918" bIns="4545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1" y="8772377"/>
            <a:ext cx="3037840" cy="462120"/>
          </a:xfrm>
          <a:prstGeom prst="rect">
            <a:avLst/>
          </a:prstGeom>
          <a:noFill/>
          <a:ln w="9525">
            <a:noFill/>
            <a:miter lim="800000"/>
            <a:headEnd/>
            <a:tailEnd/>
          </a:ln>
          <a:effectLst/>
        </p:spPr>
        <p:txBody>
          <a:bodyPr vert="horz" wrap="square" lIns="90918" tIns="45459" rIns="90918" bIns="45459" numCol="1" anchor="b" anchorCtr="0" compatLnSpc="1">
            <a:prstTxWarp prst="textNoShape">
              <a:avLst/>
            </a:prstTxWarp>
          </a:bodyPr>
          <a:lstStyle>
            <a:lvl1pPr eaLnBrk="1" hangingPunct="1">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970939" y="8772377"/>
            <a:ext cx="3037840" cy="462120"/>
          </a:xfrm>
          <a:prstGeom prst="rect">
            <a:avLst/>
          </a:prstGeom>
          <a:noFill/>
          <a:ln w="9525">
            <a:noFill/>
            <a:miter lim="800000"/>
            <a:headEnd/>
            <a:tailEnd/>
          </a:ln>
          <a:effectLst/>
        </p:spPr>
        <p:txBody>
          <a:bodyPr vert="horz" wrap="square" lIns="90918" tIns="45459" rIns="90918" bIns="45459" numCol="1" anchor="b" anchorCtr="0" compatLnSpc="1">
            <a:prstTxWarp prst="textNoShape">
              <a:avLst/>
            </a:prstTxWarp>
          </a:bodyPr>
          <a:lstStyle>
            <a:lvl1pPr algn="r" eaLnBrk="1" hangingPunct="1">
              <a:defRPr sz="1200">
                <a:latin typeface="Arial" charset="0"/>
              </a:defRPr>
            </a:lvl1pPr>
          </a:lstStyle>
          <a:p>
            <a:fld id="{B34E0956-F2D8-4EAB-A011-CEA5F0CC4C24}" type="slidenum">
              <a:rPr lang="en-US"/>
              <a:pPr/>
              <a:t>‹#›</a:t>
            </a:fld>
            <a:endParaRPr lang="en-US"/>
          </a:p>
        </p:txBody>
      </p:sp>
    </p:spTree>
    <p:extLst>
      <p:ext uri="{BB962C8B-B14F-4D97-AF65-F5344CB8AC3E}">
        <p14:creationId xmlns:p14="http://schemas.microsoft.com/office/powerpoint/2010/main" val="32948959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9982E86-A2DF-42C3-AAD7-A2EC2653C4E8}"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20" name="Rectangle 4"/>
          <p:cNvSpPr>
            <a:spLocks noGrp="1" noChangeArrowheads="1"/>
          </p:cNvSpPr>
          <p:nvPr>
            <p:ph type="body" idx="1"/>
          </p:nvPr>
        </p:nvSpPr>
        <p:spPr>
          <a:noFill/>
          <a:ln/>
        </p:spPr>
        <p:txBody>
          <a:bodyPr/>
          <a:lstStyle/>
          <a:p>
            <a:r>
              <a:rPr lang="en-US" dirty="0"/>
              <a:t>Welcome to the National Elevator Industry Pension Plan which is a benefit negotiated by the IUEC and your employer.  Although you may be years away from retirement, it’s important that you know the facts about your Pension Plan. Traditional or “defined benefit” pension plans are becoming less and less common in today’s economy. We’re very proud to offer this source of retirement income for our members. </a:t>
            </a:r>
            <a:endParaRPr lang="en-US" sz="1000" dirty="0"/>
          </a:p>
        </p:txBody>
      </p:sp>
      <p:sp>
        <p:nvSpPr>
          <p:cNvPr id="34821" name="Rectangle 5"/>
          <p:cNvSpPr>
            <a:spLocks noChangeArrowheads="1"/>
          </p:cNvSpPr>
          <p:nvPr/>
        </p:nvSpPr>
        <p:spPr bwMode="auto">
          <a:xfrm>
            <a:off x="856827" y="4540757"/>
            <a:ext cx="5608320" cy="4155919"/>
          </a:xfrm>
          <a:prstGeom prst="rect">
            <a:avLst/>
          </a:prstGeom>
          <a:noFill/>
          <a:ln w="9525">
            <a:noFill/>
            <a:miter lim="800000"/>
            <a:headEnd/>
            <a:tailEnd/>
          </a:ln>
          <a:effectLst/>
        </p:spPr>
        <p:txBody>
          <a:bodyPr lIns="90918" tIns="45459" rIns="90918" bIns="45459"/>
          <a:lstStyle/>
          <a:p>
            <a:pPr eaLnBrk="1" hangingPunct="1">
              <a:spcBef>
                <a:spcPct val="30000"/>
              </a:spcBef>
            </a:pPr>
            <a:endParaRPr lang="en-US" sz="1000">
              <a:latin typeface="Arial" charset="0"/>
            </a:endParaRPr>
          </a:p>
          <a:p>
            <a:pPr eaLnBrk="1" hangingPunct="1">
              <a:spcBef>
                <a:spcPct val="30000"/>
              </a:spcBef>
            </a:pPr>
            <a:r>
              <a:rPr lang="en-US" sz="1000">
                <a:latin typeface="Arial" charset="0"/>
              </a:rPr>
              <a:t>  </a:t>
            </a:r>
          </a:p>
          <a:p>
            <a:pPr eaLnBrk="1" hangingPunct="1">
              <a:spcBef>
                <a:spcPct val="30000"/>
              </a:spcBef>
            </a:pPr>
            <a:r>
              <a:rPr lang="en-US" sz="1000">
                <a:latin typeface="Arial" charset="0"/>
              </a:rPr>
              <a:t> </a:t>
            </a:r>
          </a:p>
        </p:txBody>
      </p:sp>
    </p:spTree>
    <p:extLst>
      <p:ext uri="{BB962C8B-B14F-4D97-AF65-F5344CB8AC3E}">
        <p14:creationId xmlns:p14="http://schemas.microsoft.com/office/powerpoint/2010/main" val="2666036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98696-6CE8-4EA3-B144-64EE0DEDDBA5}" type="slidenum">
              <a:rPr lang="en-US"/>
              <a:pPr/>
              <a:t>10</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sz="1000" dirty="0"/>
              <a:t>The final amount of your pension is based on the following factors: </a:t>
            </a:r>
          </a:p>
          <a:p>
            <a:pPr lvl="1">
              <a:buFontTx/>
              <a:buChar char="•"/>
            </a:pPr>
            <a:r>
              <a:rPr lang="en-US" sz="1000" dirty="0"/>
              <a:t> The number of years you’ve worked in covered employment (your benefit service)</a:t>
            </a:r>
          </a:p>
          <a:p>
            <a:pPr lvl="1">
              <a:buFontTx/>
              <a:buChar char="•"/>
            </a:pPr>
            <a:r>
              <a:rPr lang="en-US" sz="1000" dirty="0"/>
              <a:t> The benefit rate that applies to you</a:t>
            </a:r>
          </a:p>
          <a:p>
            <a:pPr lvl="1">
              <a:buFontTx/>
              <a:buChar char="•"/>
            </a:pPr>
            <a:r>
              <a:rPr lang="en-US" sz="1000" dirty="0"/>
              <a:t> The type of pension you retire with</a:t>
            </a:r>
          </a:p>
          <a:p>
            <a:pPr lvl="1">
              <a:buFontTx/>
              <a:buChar char="•"/>
            </a:pPr>
            <a:r>
              <a:rPr lang="en-US" sz="1000" dirty="0"/>
              <a:t> Your age at retirement</a:t>
            </a:r>
          </a:p>
          <a:p>
            <a:pPr lvl="1">
              <a:buFontTx/>
              <a:buChar char="•"/>
            </a:pPr>
            <a:r>
              <a:rPr lang="en-US" sz="1000" dirty="0"/>
              <a:t> The form of payment you elect</a:t>
            </a:r>
          </a:p>
        </p:txBody>
      </p:sp>
    </p:spTree>
    <p:extLst>
      <p:ext uri="{BB962C8B-B14F-4D97-AF65-F5344CB8AC3E}">
        <p14:creationId xmlns:p14="http://schemas.microsoft.com/office/powerpoint/2010/main" val="166660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0323E3-B698-411E-9CA3-57057845571C}" type="slidenum">
              <a:rPr lang="en-US"/>
              <a:pPr/>
              <a:t>11</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sz="1000" dirty="0"/>
          </a:p>
        </p:txBody>
      </p:sp>
    </p:spTree>
    <p:extLst>
      <p:ext uri="{BB962C8B-B14F-4D97-AF65-F5344CB8AC3E}">
        <p14:creationId xmlns:p14="http://schemas.microsoft.com/office/powerpoint/2010/main" val="2868273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91E786-E1F5-4516-9638-52E9F2983948}" type="slidenum">
              <a:rPr lang="en-US"/>
              <a:pPr/>
              <a:t>12</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sz="1000" dirty="0"/>
          </a:p>
        </p:txBody>
      </p:sp>
    </p:spTree>
    <p:extLst>
      <p:ext uri="{BB962C8B-B14F-4D97-AF65-F5344CB8AC3E}">
        <p14:creationId xmlns:p14="http://schemas.microsoft.com/office/powerpoint/2010/main" val="4146996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810F92-E47B-45E7-BEBE-571425D24577}" type="slidenum">
              <a:rPr lang="en-US"/>
              <a:pPr/>
              <a:t>13</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US" sz="1000"/>
              <a:t>Another feature of the Pension Plan is that it protects your beneficiary in the event of your death before or after retirement. If you are married, your beneficiary is automatically your spouse. If you are not married, you may name any person you’d like to be your beneficiary. You may change your beneficiary at any time by contacting the Benefits Office. </a:t>
            </a:r>
          </a:p>
          <a:p>
            <a:endParaRPr lang="en-US" sz="1000"/>
          </a:p>
          <a:p>
            <a:r>
              <a:rPr lang="en-US" sz="1000"/>
              <a:t>First, let’s discuss the Pre-Retirement Death-in-Service Benefit. If you are single, vested, and die while working in covered employment, your designated beneficiary will receive an annuity equal to 50% of your accrued benefit. It will be paid monthly for a period of 10 years or until the beneficiary’s death, whichever comes first.  A beneficiary must be designated  and on file with the Benefits Office to receive this benefit.</a:t>
            </a:r>
          </a:p>
          <a:p>
            <a:endParaRPr lang="en-US" sz="1000">
              <a:solidFill>
                <a:srgbClr val="D70803"/>
              </a:solidFill>
            </a:endParaRPr>
          </a:p>
          <a:p>
            <a:r>
              <a:rPr lang="en-US" sz="1000"/>
              <a:t>If you are married and vested and you die while working in covered employment, your spouse will receive a Pre-Retirement Surviving Spouse Benefit. This benefit pays 50% of the amount you would have received if you had retired on a Normal Retirement Pension with the Straight Life Benefit on the first day of the month of your death. </a:t>
            </a:r>
          </a:p>
          <a:p>
            <a:endParaRPr lang="en-US" sz="1000"/>
          </a:p>
          <a:p>
            <a:r>
              <a:rPr lang="en-US" sz="1000"/>
              <a:t>If you die after you retire, the payment option you elected upon retirement may have included an option to provide for a beneficiary after your death. In addition, your beneficiary may be eligible for a lump-sum death benefit payment of $5,000. </a:t>
            </a:r>
          </a:p>
        </p:txBody>
      </p:sp>
    </p:spTree>
    <p:extLst>
      <p:ext uri="{BB962C8B-B14F-4D97-AF65-F5344CB8AC3E}">
        <p14:creationId xmlns:p14="http://schemas.microsoft.com/office/powerpoint/2010/main" val="3146489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92CDF-3A2B-4B35-8B59-BABA88934071}" type="slidenum">
              <a:rPr lang="en-US"/>
              <a:pPr/>
              <a:t>15</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sz="1000" dirty="0"/>
          </a:p>
        </p:txBody>
      </p:sp>
    </p:spTree>
    <p:extLst>
      <p:ext uri="{BB962C8B-B14F-4D97-AF65-F5344CB8AC3E}">
        <p14:creationId xmlns:p14="http://schemas.microsoft.com/office/powerpoint/2010/main" val="184717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4EF4D-94AE-4FD1-8E93-832F295DDF3E}" type="slidenum">
              <a:rPr lang="en-US"/>
              <a:pPr/>
              <a:t>18</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r>
              <a:rPr lang="en-US" dirty="0"/>
              <a:t>At certain times in your life, you may experience events that affect your pension benefit, such as marriage, divorce, or stopping work. If you experience one of these life events, please notify the Benefits Office as soon as possible.</a:t>
            </a:r>
          </a:p>
          <a:p>
            <a:r>
              <a:rPr lang="en-US" dirty="0"/>
              <a:t> </a:t>
            </a:r>
          </a:p>
          <a:p>
            <a:r>
              <a:rPr lang="en-US" dirty="0"/>
              <a:t>If you retire and begin working in the elevator industry again, you must notify the Benefits Office. Some work is considered “Disqualifying Employment” and will result in a suspension of your pension. Your pension would resume once you stopped the disqualifying employment. </a:t>
            </a:r>
          </a:p>
          <a:p>
            <a:endParaRPr lang="en-US" sz="1000" dirty="0"/>
          </a:p>
          <a:p>
            <a:endParaRPr lang="en-US" sz="1000" dirty="0"/>
          </a:p>
          <a:p>
            <a:endParaRPr lang="en-US" sz="1000" dirty="0"/>
          </a:p>
          <a:p>
            <a:endParaRPr lang="en-US" sz="1000" dirty="0"/>
          </a:p>
          <a:p>
            <a:endParaRPr lang="en-US" sz="1000" dirty="0"/>
          </a:p>
        </p:txBody>
      </p:sp>
    </p:spTree>
    <p:extLst>
      <p:ext uri="{BB962C8B-B14F-4D97-AF65-F5344CB8AC3E}">
        <p14:creationId xmlns:p14="http://schemas.microsoft.com/office/powerpoint/2010/main" val="4135756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FAB0B-A2A2-4FFC-9C0F-9794E2D78ED0}" type="slidenum">
              <a:rPr lang="en-US"/>
              <a:pPr/>
              <a:t>19</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sz="1000"/>
              <a:t>The Benefits Office is here to help. Contact the Pension Unit at 800-523-4702 or view information at our website: www.neibenefits.org</a:t>
            </a:r>
          </a:p>
          <a:p>
            <a:endParaRPr lang="en-US" sz="1000"/>
          </a:p>
          <a:p>
            <a:r>
              <a:rPr lang="en-US" sz="1000"/>
              <a:t>Before retirement, you can use these resources to request a pension estimate, request a pension application, or for general pension questions.</a:t>
            </a:r>
          </a:p>
          <a:p>
            <a:endParaRPr lang="en-US" sz="1000"/>
          </a:p>
          <a:p>
            <a:r>
              <a:rPr lang="en-US" sz="1000"/>
              <a:t>After retirement, you can use these resources to change your health benefit election, federal tax withholding, or direct deposit information. You can also report the death of a retiree or spouse.  </a:t>
            </a:r>
          </a:p>
        </p:txBody>
      </p:sp>
    </p:spTree>
    <p:extLst>
      <p:ext uri="{BB962C8B-B14F-4D97-AF65-F5344CB8AC3E}">
        <p14:creationId xmlns:p14="http://schemas.microsoft.com/office/powerpoint/2010/main" val="2669010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97E07-73F0-4718-9762-6E9FAB611174}" type="slidenum">
              <a:rPr lang="en-US"/>
              <a:pPr/>
              <a:t>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dirty="0"/>
              <a:t>You may have heard financial experts talk about the “right” amount of money you’ll need when you retire to maintain the lifestyle you’ve been living while you’re working. Although the estimate varies, it’s generally recommended that retirees save enough to have between 80% and 90% of their pre-retirement income from all sources. So, if you’re earning about $70,000 when you retire, you’ll need between $56,000 and $63,000 in income ---adjusted for inflation---for each year you’re retired. </a:t>
            </a:r>
          </a:p>
          <a:p>
            <a:r>
              <a:rPr lang="en-US" dirty="0"/>
              <a:t> </a:t>
            </a:r>
          </a:p>
          <a:p>
            <a:r>
              <a:rPr lang="en-US" dirty="0"/>
              <a:t>How do you get there? Your union benefit plans help you get there. As a participant in the Pension Plan, you have a solid start.</a:t>
            </a:r>
          </a:p>
          <a:p>
            <a:r>
              <a:rPr lang="en-US" dirty="0"/>
              <a:t> </a:t>
            </a:r>
          </a:p>
          <a:p>
            <a:r>
              <a:rPr lang="en-US" dirty="0"/>
              <a:t>This presentation will provide you with a general overview of your NEI Pension Plan. If you have any additional questions after viewing this presentation, please contact the NEI Benefits Office. The staff is available to assist you with your questions. You can also visit us on the web at www.neibenefits.org.</a:t>
            </a:r>
          </a:p>
        </p:txBody>
      </p:sp>
    </p:spTree>
    <p:extLst>
      <p:ext uri="{BB962C8B-B14F-4D97-AF65-F5344CB8AC3E}">
        <p14:creationId xmlns:p14="http://schemas.microsoft.com/office/powerpoint/2010/main" val="3694109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FD01A-BFF0-4D80-BAD8-5DE2B44A0526}" type="slidenum">
              <a:rPr lang="en-US"/>
              <a:pPr/>
              <a:t>3</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US" sz="1000"/>
              <a:t>Generally speaking, there are four types of pensions. A “normal retirement pension” means you’ve retired at or later than the Plan’s “normal retirement age”--which is 65. </a:t>
            </a:r>
          </a:p>
          <a:p>
            <a:endParaRPr lang="en-US" sz="1000"/>
          </a:p>
          <a:p>
            <a:r>
              <a:rPr lang="en-US" sz="1000"/>
              <a:t>The Plan also provides a pension for participants to retire early---the “Early Retirement Pension.”  </a:t>
            </a:r>
          </a:p>
          <a:p>
            <a:endParaRPr lang="en-US" sz="1000"/>
          </a:p>
          <a:p>
            <a:r>
              <a:rPr lang="en-US" sz="1000"/>
              <a:t>If you leave covered vested employment before age 55 but after becoming vested, you may be able to receive a Normal Vested or Early Vested Pension.</a:t>
            </a:r>
          </a:p>
          <a:p>
            <a:endParaRPr lang="en-US" sz="1000"/>
          </a:p>
          <a:p>
            <a:r>
              <a:rPr lang="en-US" sz="1000"/>
              <a:t>And, if you become totally and permanently disabled as documented by receiving a Disability Award from the Social Security Administration, the Plan offers a disability pension. Let’s discuss each of these types of pensions in more detail. </a:t>
            </a:r>
          </a:p>
          <a:p>
            <a:endParaRPr lang="en-US" sz="1000"/>
          </a:p>
          <a:p>
            <a:endParaRPr lang="en-US" sz="1000"/>
          </a:p>
          <a:p>
            <a:endParaRPr lang="en-US" sz="1000"/>
          </a:p>
          <a:p>
            <a:endParaRPr lang="en-US" sz="1000"/>
          </a:p>
        </p:txBody>
      </p:sp>
    </p:spTree>
    <p:extLst>
      <p:ext uri="{BB962C8B-B14F-4D97-AF65-F5344CB8AC3E}">
        <p14:creationId xmlns:p14="http://schemas.microsoft.com/office/powerpoint/2010/main" val="359532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A3AB14-50A1-4259-B42B-71C395415BA7}" type="slidenum">
              <a:rPr lang="en-US"/>
              <a:pPr/>
              <a:t>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r>
              <a:rPr lang="en-US" sz="900" dirty="0"/>
              <a:t>The Normal Retirement Pension is an unreduced, standard pension, available at normal retirement age. To qualify, you must be vested. </a:t>
            </a:r>
          </a:p>
          <a:p>
            <a:endParaRPr lang="en-US" sz="1000" dirty="0"/>
          </a:p>
          <a:p>
            <a:r>
              <a:rPr lang="en-US" sz="1000" dirty="0"/>
              <a:t>To calculate your pension, you’ll need to know how many years of benefit service you had, and the benefit rate that applies to you when you earned those years of service. Benefit rates are based on your employer’s negotiated contribution rate. Currently, the benefit rate for service is $98 per year of benefit service. So, if you have 20 years of service, you would multiply 20 by 98 for an accrued monthly benefit of $1,960.</a:t>
            </a:r>
            <a:r>
              <a:rPr lang="en-US" sz="1000" dirty="0">
                <a:solidFill>
                  <a:srgbClr val="D70803"/>
                </a:solidFill>
              </a:rPr>
              <a:t>  </a:t>
            </a:r>
          </a:p>
          <a:p>
            <a:r>
              <a:rPr lang="en-US" sz="1000" dirty="0"/>
              <a:t>Keep in mind that the amount of your pension will vary based on your age, the type of pension you retire with and the form of payment you choose when you retire. Also, if you stop working in covered employment and then return at a later date, you may have what’s known as a “split” benefit rate. Contact the Benefits Office for information if this applies to you. </a:t>
            </a:r>
          </a:p>
          <a:p>
            <a:endParaRPr lang="en-US" sz="1000" dirty="0"/>
          </a:p>
          <a:p>
            <a:r>
              <a:rPr lang="en-US" sz="1000" dirty="0"/>
              <a:t>Although the Benefits Office keeps records of your service and applicable benefit rate, you will also receive a benefits statement each year showing your years of benefit service, the benefit rate that applies to you and an estimated calculation of your pension. </a:t>
            </a:r>
            <a:endParaRPr lang="en-US" sz="1000" dirty="0">
              <a:solidFill>
                <a:srgbClr val="D70803"/>
              </a:solidFill>
            </a:endParaRPr>
          </a:p>
          <a:p>
            <a:endParaRPr lang="en-US" sz="1000" dirty="0"/>
          </a:p>
          <a:p>
            <a:endParaRPr lang="en-US" sz="1000" dirty="0"/>
          </a:p>
        </p:txBody>
      </p:sp>
      <p:sp>
        <p:nvSpPr>
          <p:cNvPr id="243716" name="Rectangle 4"/>
          <p:cNvSpPr>
            <a:spLocks noChangeArrowheads="1"/>
          </p:cNvSpPr>
          <p:nvPr/>
        </p:nvSpPr>
        <p:spPr bwMode="auto">
          <a:xfrm>
            <a:off x="778932" y="4920863"/>
            <a:ext cx="5608320" cy="4155920"/>
          </a:xfrm>
          <a:prstGeom prst="rect">
            <a:avLst/>
          </a:prstGeom>
          <a:noFill/>
          <a:ln w="9525">
            <a:noFill/>
            <a:miter lim="800000"/>
            <a:headEnd/>
            <a:tailEnd/>
          </a:ln>
          <a:effectLst/>
        </p:spPr>
        <p:txBody>
          <a:bodyPr lIns="90918" tIns="45459" rIns="90918" bIns="45459"/>
          <a:lstStyle/>
          <a:p>
            <a:pPr eaLnBrk="1" hangingPunct="1">
              <a:spcBef>
                <a:spcPct val="30000"/>
              </a:spcBef>
            </a:pPr>
            <a:endParaRPr lang="en-US" sz="1000">
              <a:latin typeface="Arial" charset="0"/>
            </a:endParaRPr>
          </a:p>
        </p:txBody>
      </p:sp>
    </p:spTree>
    <p:extLst>
      <p:ext uri="{BB962C8B-B14F-4D97-AF65-F5344CB8AC3E}">
        <p14:creationId xmlns:p14="http://schemas.microsoft.com/office/powerpoint/2010/main" val="3928327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9A4B1-0352-48E7-9B55-BC38B0550DC5}" type="slidenum">
              <a:rPr lang="en-US"/>
              <a:pPr/>
              <a:t>5</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r>
              <a:rPr lang="en-US" dirty="0"/>
              <a:t>You may retire as early as age 55 with an Early Retirement Pension. However, if you retire at or after age 58, your benefit is not reduced. If you retire between the ages of 55 and 58, your benefit is reduced by 3% for each year. This is to account for the additional years that the pension will have to be paid. </a:t>
            </a:r>
          </a:p>
          <a:p>
            <a:r>
              <a:rPr lang="en-US" dirty="0"/>
              <a:t> </a:t>
            </a:r>
          </a:p>
          <a:p>
            <a:r>
              <a:rPr lang="en-US" dirty="0"/>
              <a:t>To be eligible for an Early Retirement Pension, you must work until you are at least age 55, have at least ten years of vesting service and at least 12,000 hours of service in any 10-consecutive plan year period. Certain exceptions apply to this rule.  Please contact the Benefits Office if you have any questions.</a:t>
            </a:r>
          </a:p>
          <a:p>
            <a:r>
              <a:rPr lang="en-US" dirty="0"/>
              <a:t> </a:t>
            </a:r>
          </a:p>
          <a:p>
            <a:r>
              <a:rPr lang="en-US" dirty="0"/>
              <a:t>The Plan offers a temporary supplemental benefit to help bump up your income from age 58 until you become eligible for 80% of your Social Security benefit. </a:t>
            </a:r>
            <a:br>
              <a:rPr lang="en-US" dirty="0"/>
            </a:br>
            <a:endParaRPr lang="en-US" dirty="0"/>
          </a:p>
          <a:p>
            <a:r>
              <a:rPr lang="en-US" dirty="0"/>
              <a:t>The temporary benefit is equal to your years of benefit service X $5. So, if you have 20 years of benefit service, your temporary benefit will be $100 per month</a:t>
            </a:r>
            <a:endParaRPr lang="en-US" sz="1000" dirty="0"/>
          </a:p>
          <a:p>
            <a:endParaRPr lang="en-US" sz="1000" dirty="0"/>
          </a:p>
          <a:p>
            <a:endParaRPr lang="en-US" sz="1000" dirty="0"/>
          </a:p>
        </p:txBody>
      </p:sp>
    </p:spTree>
    <p:extLst>
      <p:ext uri="{BB962C8B-B14F-4D97-AF65-F5344CB8AC3E}">
        <p14:creationId xmlns:p14="http://schemas.microsoft.com/office/powerpoint/2010/main" val="3325388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2E928-F693-4B80-8AEE-C986A98F3861}" type="slidenum">
              <a:rPr lang="en-US"/>
              <a:pPr/>
              <a:t>6</a:t>
            </a:fld>
            <a:endParaRPr lang="en-US"/>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r>
              <a:rPr lang="en-US" sz="1000" dirty="0"/>
              <a:t>If you leave covered employment before age </a:t>
            </a:r>
            <a:r>
              <a:rPr lang="en-US" sz="1000" dirty="0">
                <a:solidFill>
                  <a:srgbClr val="FF0000"/>
                </a:solidFill>
              </a:rPr>
              <a:t>55</a:t>
            </a:r>
            <a:r>
              <a:rPr lang="en-US" sz="1000" dirty="0"/>
              <a:t> but you are vested in the Pension Plan when you leave, you’re eligible for a vested retirement pension. You can take the pension as early as age 55 at a reduced rate, or as a normal vested pension with no reduction. The normal vested pension is payable at normal retirement age---age 65. </a:t>
            </a:r>
          </a:p>
          <a:p>
            <a:endParaRPr lang="en-US" sz="1000" dirty="0"/>
          </a:p>
          <a:p>
            <a:r>
              <a:rPr lang="en-US" sz="1000" dirty="0"/>
              <a:t>The reduction for the early vested retirement is 6% per year for each year you are younger than age 65. So, if you decide to take the early vested pension at age 55, that’s ten years younger than age 65. 10 X 6% = 60%, so your benefit will be reduced by 60%. </a:t>
            </a:r>
          </a:p>
          <a:p>
            <a:endParaRPr lang="en-US" sz="1000" dirty="0"/>
          </a:p>
        </p:txBody>
      </p:sp>
    </p:spTree>
    <p:extLst>
      <p:ext uri="{BB962C8B-B14F-4D97-AF65-F5344CB8AC3E}">
        <p14:creationId xmlns:p14="http://schemas.microsoft.com/office/powerpoint/2010/main" val="3426786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9B5886-908C-47FF-B11C-1819DDA877E7}" type="slidenum">
              <a:rPr lang="en-US"/>
              <a:pPr/>
              <a:t>7</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sz="1000"/>
              <a:t>If you become totally and permanently disabled as determined by Social Security, you may be eligible for a Disability Pension. You must be vested and have at least 8,000 hours of work in covered employment with at least 200 hours in the three years immediately before your Social Security Disability occurs. </a:t>
            </a:r>
          </a:p>
          <a:p>
            <a:endParaRPr lang="en-US" sz="1000"/>
          </a:p>
          <a:p>
            <a:r>
              <a:rPr lang="en-US" sz="1000"/>
              <a:t>There is no reduction for age---a disability pension is calculated in the same way as a normal retirement pension.</a:t>
            </a:r>
          </a:p>
        </p:txBody>
      </p:sp>
    </p:spTree>
    <p:extLst>
      <p:ext uri="{BB962C8B-B14F-4D97-AF65-F5344CB8AC3E}">
        <p14:creationId xmlns:p14="http://schemas.microsoft.com/office/powerpoint/2010/main" val="70009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4C473-5F3A-4441-A9B8-530DE1EDDA96}" type="slidenum">
              <a:rPr lang="en-US"/>
              <a:pPr/>
              <a:t>8</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sz="1000"/>
              <a:t>If you are single when your benefit starts, your normal form of payment is the Straight Life Pension, which provides a monthly benefit for your lifetime only. </a:t>
            </a:r>
          </a:p>
          <a:p>
            <a:endParaRPr lang="en-US" sz="1000"/>
          </a:p>
          <a:p>
            <a:r>
              <a:rPr lang="en-US" sz="1000"/>
              <a:t>If you are married when your benefit starts, your normal form of payment is the 50% Husband and Wife Pension, which provides a reduced monthly lifetime benefit for you and provides 50% of your benefit to your surviving spouse, in the event of your death. You may instead elect to provide 75% or 100% to your surviving spouse, but electing anything other than the standard 50% Husband and Wife Pension will require notarized authorization from your spouse. </a:t>
            </a:r>
          </a:p>
          <a:p>
            <a:endParaRPr lang="en-US" sz="1000"/>
          </a:p>
          <a:p>
            <a:r>
              <a:rPr lang="en-US" sz="1000"/>
              <a:t>The Plan also offers “Certain and Life” options that provide a reduced benefit by guaranteeing a certain number of payments be made to you (and continue to your beneficiary in the event of your death). You may elect to choose a certain and life option in combination with the Straight Life Benefit or a Husband and Wife Pension option. </a:t>
            </a:r>
          </a:p>
        </p:txBody>
      </p:sp>
    </p:spTree>
    <p:extLst>
      <p:ext uri="{BB962C8B-B14F-4D97-AF65-F5344CB8AC3E}">
        <p14:creationId xmlns:p14="http://schemas.microsoft.com/office/powerpoint/2010/main" val="311840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4C473-5F3A-4441-A9B8-530DE1EDDA96}" type="slidenum">
              <a:rPr lang="en-US"/>
              <a:pPr/>
              <a:t>9</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sz="1000"/>
              <a:t>If you are single when your benefit starts, your normal form of payment is the Straight Life Pension, which provides a monthly benefit for your lifetime only. </a:t>
            </a:r>
          </a:p>
          <a:p>
            <a:endParaRPr lang="en-US" sz="1000"/>
          </a:p>
          <a:p>
            <a:r>
              <a:rPr lang="en-US" sz="1000"/>
              <a:t>If you are married when your benefit starts, your normal form of payment is the 50% Husband and Wife Pension, which provides a reduced monthly lifetime benefit for you and provides 50% of your benefit to your surviving spouse, in the event of your death. You may instead elect to provide 75% or 100% to your surviving spouse, but electing anything other than the standard 50% Husband and Wife Pension will require notarized authorization from your spouse. </a:t>
            </a:r>
          </a:p>
          <a:p>
            <a:endParaRPr lang="en-US" sz="1000"/>
          </a:p>
          <a:p>
            <a:r>
              <a:rPr lang="en-US" sz="1000"/>
              <a:t>The Plan also offers “Certain and Life” options that provide a reduced benefit by guaranteeing a certain number of payments be made to you (and continue to your beneficiary in the event of your death). You may elect to choose a certain and life option in combination with the Straight Life Benefit or a Husband and Wife Pension option. </a:t>
            </a:r>
          </a:p>
        </p:txBody>
      </p:sp>
    </p:spTree>
    <p:extLst>
      <p:ext uri="{BB962C8B-B14F-4D97-AF65-F5344CB8AC3E}">
        <p14:creationId xmlns:p14="http://schemas.microsoft.com/office/powerpoint/2010/main" val="217122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32" name="Rectangle 12"/>
          <p:cNvSpPr>
            <a:spLocks noGrp="1" noChangeArrowheads="1"/>
          </p:cNvSpPr>
          <p:nvPr>
            <p:ph type="ctrTitle"/>
          </p:nvPr>
        </p:nvSpPr>
        <p:spPr>
          <a:xfrm>
            <a:off x="990600" y="1676400"/>
            <a:ext cx="7772400" cy="1462088"/>
          </a:xfrm>
          <a:noFill/>
        </p:spPr>
        <p:txBody>
          <a:bodyPr anchor="b"/>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34" charset="2"/>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2D9E280-DD21-4104-9BDF-237C98C4F1F2}"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C34FF0D-CA32-4CCF-B851-50E3ADA839E6}"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BF3C8FB-D4A3-4FA5-BA71-317E787AB88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6D53B507-7FDF-405A-A63D-D0FF88EF9A0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5240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5240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12C7F688-0185-42F5-8E82-CBDC01293809}"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9132C401-CAC1-480B-A8BC-27392163842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26F17794-2241-4E59-9FC9-F60F03BDD7B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C075707-DE79-4A05-8108-1AB2446BB5A3}"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145F7A54-FEE8-4024-973E-0755891D4E54}"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628B2C97-91C9-493B-A8F5-47545FE0E8D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5" name="Rectangle 9"/>
          <p:cNvSpPr>
            <a:spLocks noGrp="1" noChangeArrowheads="1"/>
          </p:cNvSpPr>
          <p:nvPr>
            <p:ph type="title"/>
          </p:nvPr>
        </p:nvSpPr>
        <p:spPr bwMode="auto">
          <a:xfrm>
            <a:off x="457200" y="304800"/>
            <a:ext cx="8229600" cy="990600"/>
          </a:xfrm>
          <a:prstGeom prst="rect">
            <a:avLst/>
          </a:prstGeom>
          <a:solidFill>
            <a:srgbClr val="33660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6" name="Rectangle 10"/>
          <p:cNvSpPr>
            <a:spLocks noGrp="1" noChangeArrowheads="1"/>
          </p:cNvSpPr>
          <p:nvPr>
            <p:ph type="body" idx="1"/>
          </p:nvPr>
        </p:nvSpPr>
        <p:spPr bwMode="auto">
          <a:xfrm>
            <a:off x="1066800" y="1524000"/>
            <a:ext cx="7543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fld id="{D1D5DCC0-41F6-4C2F-8B96-3021A33ABF76}" type="slidenum">
              <a:rPr lang="en-US"/>
              <a:pPr/>
              <a:t>‹#›</a:t>
            </a:fld>
            <a:endParaRPr lang="en-US"/>
          </a:p>
        </p:txBody>
      </p:sp>
      <p:sp>
        <p:nvSpPr>
          <p:cNvPr id="4110" name="Line 14"/>
          <p:cNvSpPr>
            <a:spLocks noChangeShapeType="1"/>
          </p:cNvSpPr>
          <p:nvPr userDrawn="1"/>
        </p:nvSpPr>
        <p:spPr bwMode="auto">
          <a:xfrm>
            <a:off x="685800" y="1295400"/>
            <a:ext cx="0" cy="4953000"/>
          </a:xfrm>
          <a:prstGeom prst="line">
            <a:avLst/>
          </a:prstGeom>
          <a:noFill/>
          <a:ln w="25400">
            <a:solidFill>
              <a:srgbClr val="3366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sldNum="0" hdr="0" dt="0"/>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Trebuchet MS" pitchFamily="34" charset="0"/>
        </a:defRPr>
      </a:lvl2pPr>
      <a:lvl3pPr algn="l" rtl="0" fontAlgn="base">
        <a:spcBef>
          <a:spcPct val="0"/>
        </a:spcBef>
        <a:spcAft>
          <a:spcPct val="0"/>
        </a:spcAft>
        <a:defRPr sz="2800">
          <a:solidFill>
            <a:schemeClr val="bg1"/>
          </a:solidFill>
          <a:latin typeface="Trebuchet MS" pitchFamily="34" charset="0"/>
        </a:defRPr>
      </a:lvl3pPr>
      <a:lvl4pPr algn="l" rtl="0" fontAlgn="base">
        <a:spcBef>
          <a:spcPct val="0"/>
        </a:spcBef>
        <a:spcAft>
          <a:spcPct val="0"/>
        </a:spcAft>
        <a:defRPr sz="2800">
          <a:solidFill>
            <a:schemeClr val="bg1"/>
          </a:solidFill>
          <a:latin typeface="Trebuchet MS" pitchFamily="34" charset="0"/>
        </a:defRPr>
      </a:lvl4pPr>
      <a:lvl5pPr algn="l" rtl="0" fontAlgn="base">
        <a:spcBef>
          <a:spcPct val="0"/>
        </a:spcBef>
        <a:spcAft>
          <a:spcPct val="0"/>
        </a:spcAft>
        <a:defRPr sz="2800">
          <a:solidFill>
            <a:schemeClr val="bg1"/>
          </a:solidFill>
          <a:latin typeface="Trebuchet MS"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p:titleStyle>
    <p:bodyStyle>
      <a:lvl1pPr marL="342900" indent="-342900" algn="l" rtl="0" fontAlgn="base">
        <a:spcBef>
          <a:spcPct val="40000"/>
        </a:spcBef>
        <a:spcAft>
          <a:spcPct val="0"/>
        </a:spcAft>
        <a:buClr>
          <a:srgbClr val="336600"/>
        </a:buClr>
        <a:buSzPct val="60000"/>
        <a:buFont typeface="Wingdings" pitchFamily="34" charset="2"/>
        <a:buChar char="n"/>
        <a:defRPr>
          <a:solidFill>
            <a:schemeClr val="tx1"/>
          </a:solidFill>
          <a:latin typeface="+mn-lt"/>
          <a:ea typeface="+mn-ea"/>
          <a:cs typeface="+mn-cs"/>
        </a:defRPr>
      </a:lvl1pPr>
      <a:lvl2pPr marL="742950" indent="-285750" algn="l" rtl="0" fontAlgn="base">
        <a:spcBef>
          <a:spcPct val="20000"/>
        </a:spcBef>
        <a:spcAft>
          <a:spcPct val="0"/>
        </a:spcAft>
        <a:buClr>
          <a:srgbClr val="336600"/>
        </a:buClr>
        <a:buSzPct val="55000"/>
        <a:buChar char="•"/>
        <a:defRPr sz="1600">
          <a:solidFill>
            <a:schemeClr val="tx1"/>
          </a:solidFill>
          <a:latin typeface="+mn-lt"/>
        </a:defRPr>
      </a:lvl2pPr>
      <a:lvl3pPr marL="1143000" indent="-228600" algn="l" rtl="0" fontAlgn="base">
        <a:spcBef>
          <a:spcPct val="20000"/>
        </a:spcBef>
        <a:spcAft>
          <a:spcPct val="0"/>
        </a:spcAft>
        <a:buClr>
          <a:schemeClr val="folHlink"/>
        </a:buClr>
        <a:buSzPct val="50000"/>
        <a:buFont typeface="Arial" charset="0"/>
        <a:buChar char="−"/>
        <a:defRPr sz="16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34"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34"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34"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34"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34"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34"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wmf"/><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3" name="Picture 5" descr="IUEC"/>
          <p:cNvPicPr>
            <a:picLocks noChangeAspect="1" noChangeArrowheads="1"/>
          </p:cNvPicPr>
          <p:nvPr/>
        </p:nvPicPr>
        <p:blipFill>
          <a:blip r:embed="rId4" cstate="print">
            <a:lum bright="70000" contrast="-70000"/>
            <a:grayscl/>
          </a:blip>
          <a:srcRect/>
          <a:stretch>
            <a:fillRect/>
          </a:stretch>
        </p:blipFill>
        <p:spPr bwMode="auto">
          <a:xfrm>
            <a:off x="3892550" y="2462213"/>
            <a:ext cx="4108450" cy="3938587"/>
          </a:xfrm>
          <a:prstGeom prst="rect">
            <a:avLst/>
          </a:prstGeom>
          <a:noFill/>
        </p:spPr>
      </p:pic>
      <p:sp>
        <p:nvSpPr>
          <p:cNvPr id="2050" name="Rectangle 2"/>
          <p:cNvSpPr>
            <a:spLocks noGrp="1" noChangeArrowheads="1"/>
          </p:cNvSpPr>
          <p:nvPr>
            <p:ph type="ctrTitle"/>
          </p:nvPr>
        </p:nvSpPr>
        <p:spPr>
          <a:xfrm>
            <a:off x="1066800" y="0"/>
            <a:ext cx="5791200" cy="1462088"/>
          </a:xfrm>
        </p:spPr>
        <p:txBody>
          <a:bodyPr/>
          <a:lstStyle/>
          <a:p>
            <a:pPr algn="r"/>
            <a:r>
              <a:rPr lang="en-US" b="1" dirty="0">
                <a:solidFill>
                  <a:schemeClr val="tx1"/>
                </a:solidFill>
              </a:rPr>
              <a:t>The National Elevator Industry </a:t>
            </a:r>
            <a:br>
              <a:rPr lang="en-US" b="1" dirty="0">
                <a:solidFill>
                  <a:schemeClr val="tx1"/>
                </a:solidFill>
              </a:rPr>
            </a:br>
            <a:r>
              <a:rPr lang="en-US" b="1" dirty="0">
                <a:solidFill>
                  <a:schemeClr val="tx1"/>
                </a:solidFill>
              </a:rPr>
              <a:t>Pension Plan</a:t>
            </a:r>
          </a:p>
        </p:txBody>
      </p:sp>
      <p:sp>
        <p:nvSpPr>
          <p:cNvPr id="2051" name="Rectangle 3"/>
          <p:cNvSpPr>
            <a:spLocks noGrp="1" noChangeArrowheads="1"/>
          </p:cNvSpPr>
          <p:nvPr>
            <p:ph type="subTitle" idx="1"/>
          </p:nvPr>
        </p:nvSpPr>
        <p:spPr>
          <a:xfrm>
            <a:off x="2209800" y="1371600"/>
            <a:ext cx="4648200" cy="914400"/>
          </a:xfrm>
        </p:spPr>
        <p:txBody>
          <a:bodyPr/>
          <a:lstStyle/>
          <a:p>
            <a:pPr algn="r"/>
            <a:endParaRPr lang="en-US" sz="1600" b="1" i="1" dirty="0"/>
          </a:p>
          <a:p>
            <a:pPr algn="r"/>
            <a:r>
              <a:rPr lang="en-US" sz="1600" b="1" dirty="0">
                <a:solidFill>
                  <a:srgbClr val="336600"/>
                </a:solidFill>
              </a:rPr>
              <a:t>Understanding Your Retirement Benefits</a:t>
            </a:r>
          </a:p>
        </p:txBody>
      </p:sp>
      <p:sp>
        <p:nvSpPr>
          <p:cNvPr id="2060" name="Rectangle 12"/>
          <p:cNvSpPr>
            <a:spLocks noChangeArrowheads="1"/>
          </p:cNvSpPr>
          <p:nvPr/>
        </p:nvSpPr>
        <p:spPr bwMode="auto">
          <a:xfrm>
            <a:off x="7391400" y="0"/>
            <a:ext cx="1752600" cy="6858000"/>
          </a:xfrm>
          <a:prstGeom prst="rect">
            <a:avLst/>
          </a:prstGeom>
          <a:solidFill>
            <a:srgbClr val="336600"/>
          </a:solidFill>
          <a:ln w="9525">
            <a:noFill/>
            <a:miter lim="800000"/>
            <a:headEnd/>
            <a:tailEnd/>
          </a:ln>
          <a:effectLst/>
        </p:spPr>
        <p:txBody>
          <a:bodyPr wrap="none" anchor="ctr"/>
          <a:lstStyle/>
          <a:p>
            <a:endParaRPr lang="en-US"/>
          </a:p>
        </p:txBody>
      </p:sp>
      <p:sp>
        <p:nvSpPr>
          <p:cNvPr id="2061" name="Rectangle 13"/>
          <p:cNvSpPr>
            <a:spLocks noChangeArrowheads="1"/>
          </p:cNvSpPr>
          <p:nvPr/>
        </p:nvSpPr>
        <p:spPr bwMode="auto">
          <a:xfrm>
            <a:off x="0" y="0"/>
            <a:ext cx="228600" cy="6858000"/>
          </a:xfrm>
          <a:prstGeom prst="rect">
            <a:avLst/>
          </a:prstGeom>
          <a:solidFill>
            <a:srgbClr val="336600"/>
          </a:solidFill>
          <a:ln w="9525">
            <a:noFill/>
            <a:miter lim="800000"/>
            <a:headEnd/>
            <a:tailEnd/>
          </a:ln>
          <a:effectLst/>
        </p:spPr>
        <p:txBody>
          <a:bodyPr wrap="none" anchor="ctr"/>
          <a:lstStyle/>
          <a:p>
            <a:endParaRPr lang="en-US"/>
          </a:p>
        </p:txBody>
      </p:sp>
      <p:sp>
        <p:nvSpPr>
          <p:cNvPr id="2062" name="Rectangle 14"/>
          <p:cNvSpPr>
            <a:spLocks noChangeArrowheads="1"/>
          </p:cNvSpPr>
          <p:nvPr/>
        </p:nvSpPr>
        <p:spPr bwMode="auto">
          <a:xfrm>
            <a:off x="7162800" y="0"/>
            <a:ext cx="76200" cy="6858000"/>
          </a:xfrm>
          <a:prstGeom prst="rect">
            <a:avLst/>
          </a:prstGeom>
          <a:solidFill>
            <a:srgbClr val="336600"/>
          </a:solidFill>
          <a:ln w="9525">
            <a:noFill/>
            <a:miter lim="800000"/>
            <a:headEnd/>
            <a:tailEnd/>
          </a:ln>
          <a:effectLst/>
        </p:spPr>
        <p:txBody>
          <a:bodyPr wrap="none" anchor="ctr"/>
          <a:lstStyle/>
          <a:p>
            <a:endParaRPr lang="en-US"/>
          </a:p>
        </p:txBody>
      </p:sp>
      <p:sp>
        <p:nvSpPr>
          <p:cNvPr id="2063" name="Rectangle 15"/>
          <p:cNvSpPr>
            <a:spLocks noChangeArrowheads="1"/>
          </p:cNvSpPr>
          <p:nvPr/>
        </p:nvSpPr>
        <p:spPr bwMode="auto">
          <a:xfrm>
            <a:off x="304800" y="0"/>
            <a:ext cx="76200" cy="6858000"/>
          </a:xfrm>
          <a:prstGeom prst="rect">
            <a:avLst/>
          </a:prstGeom>
          <a:solidFill>
            <a:srgbClr val="336600"/>
          </a:solidFill>
          <a:ln w="9525">
            <a:noFill/>
            <a:miter lim="800000"/>
            <a:headEnd/>
            <a:tailEnd/>
          </a:ln>
          <a:effectLst/>
        </p:spPr>
        <p:txBody>
          <a:bodyPr wrap="none" anchor="ctr"/>
          <a:lstStyle/>
          <a:p>
            <a:endParaRPr lang="en-US"/>
          </a:p>
        </p:txBody>
      </p:sp>
      <p:sp>
        <p:nvSpPr>
          <p:cNvPr id="2064" name="Rectangle 16"/>
          <p:cNvSpPr>
            <a:spLocks noChangeArrowheads="1"/>
          </p:cNvSpPr>
          <p:nvPr/>
        </p:nvSpPr>
        <p:spPr bwMode="auto">
          <a:xfrm>
            <a:off x="7315200" y="0"/>
            <a:ext cx="76200" cy="6858000"/>
          </a:xfrm>
          <a:prstGeom prst="rect">
            <a:avLst/>
          </a:prstGeom>
          <a:solidFill>
            <a:srgbClr val="336600"/>
          </a:solidFill>
          <a:ln w="9525">
            <a:noFill/>
            <a:miter lim="800000"/>
            <a:headEnd/>
            <a:tailEnd/>
          </a:ln>
          <a:effectLst/>
        </p:spPr>
        <p:txBody>
          <a:bodyPr wrap="none" anchor="ctr"/>
          <a:lstStyle/>
          <a:p>
            <a:endParaRPr lang="en-US"/>
          </a:p>
        </p:txBody>
      </p:sp>
      <p:sp>
        <p:nvSpPr>
          <p:cNvPr id="2066" name="Rectangle 18"/>
          <p:cNvSpPr>
            <a:spLocks noChangeArrowheads="1"/>
          </p:cNvSpPr>
          <p:nvPr/>
        </p:nvSpPr>
        <p:spPr bwMode="auto">
          <a:xfrm>
            <a:off x="7239000" y="1588"/>
            <a:ext cx="76200" cy="6858000"/>
          </a:xfrm>
          <a:prstGeom prst="rect">
            <a:avLst/>
          </a:prstGeom>
          <a:solidFill>
            <a:srgbClr val="FFFFFF"/>
          </a:solidFill>
          <a:ln w="9525">
            <a:noFill/>
            <a:miter lim="800000"/>
            <a:headEnd/>
            <a:tailEnd/>
          </a:ln>
          <a:effectLst/>
        </p:spPr>
        <p:txBody>
          <a:bodyPr wrap="none" anchor="ctr"/>
          <a:lstStyle/>
          <a:p>
            <a:endParaRPr lang="en-US"/>
          </a:p>
        </p:txBody>
      </p:sp>
      <p:sp>
        <p:nvSpPr>
          <p:cNvPr id="2067" name="Line 19"/>
          <p:cNvSpPr>
            <a:spLocks noChangeShapeType="1"/>
          </p:cNvSpPr>
          <p:nvPr/>
        </p:nvSpPr>
        <p:spPr bwMode="auto">
          <a:xfrm>
            <a:off x="1600200" y="1524000"/>
            <a:ext cx="5181600" cy="0"/>
          </a:xfrm>
          <a:prstGeom prst="line">
            <a:avLst/>
          </a:prstGeom>
          <a:noFill/>
          <a:ln w="15875">
            <a:solidFill>
              <a:schemeClr val="tx1"/>
            </a:solidFill>
            <a:round/>
            <a:headEnd/>
            <a:tailEnd/>
          </a:ln>
          <a:effectLst/>
        </p:spPr>
        <p:txBody>
          <a:bodyPr/>
          <a:lstStyle/>
          <a:p>
            <a:endParaRPr lang="en-US"/>
          </a:p>
        </p:txBody>
      </p:sp>
      <p:sp>
        <p:nvSpPr>
          <p:cNvPr id="2069" name="Rectangle 21"/>
          <p:cNvSpPr>
            <a:spLocks noChangeArrowheads="1"/>
          </p:cNvSpPr>
          <p:nvPr/>
        </p:nvSpPr>
        <p:spPr bwMode="auto">
          <a:xfrm>
            <a:off x="7451725" y="396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0" name="Rectangle 22"/>
          <p:cNvSpPr>
            <a:spLocks noChangeArrowheads="1"/>
          </p:cNvSpPr>
          <p:nvPr/>
        </p:nvSpPr>
        <p:spPr bwMode="auto">
          <a:xfrm>
            <a:off x="7451725" y="2682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1" name="Rectangle 23"/>
          <p:cNvSpPr>
            <a:spLocks noChangeArrowheads="1"/>
          </p:cNvSpPr>
          <p:nvPr/>
        </p:nvSpPr>
        <p:spPr bwMode="auto">
          <a:xfrm>
            <a:off x="7451725" y="4968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2" name="Rectangle 24"/>
          <p:cNvSpPr>
            <a:spLocks noChangeArrowheads="1"/>
          </p:cNvSpPr>
          <p:nvPr/>
        </p:nvSpPr>
        <p:spPr bwMode="auto">
          <a:xfrm>
            <a:off x="7451725" y="7254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3" name="Rectangle 25"/>
          <p:cNvSpPr>
            <a:spLocks noChangeArrowheads="1"/>
          </p:cNvSpPr>
          <p:nvPr/>
        </p:nvSpPr>
        <p:spPr bwMode="auto">
          <a:xfrm>
            <a:off x="7451725" y="9540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74" name="Rectangle 26"/>
          <p:cNvSpPr>
            <a:spLocks noChangeArrowheads="1"/>
          </p:cNvSpPr>
          <p:nvPr/>
        </p:nvSpPr>
        <p:spPr bwMode="auto">
          <a:xfrm>
            <a:off x="7451725" y="11826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5" name="Rectangle 27"/>
          <p:cNvSpPr>
            <a:spLocks noChangeArrowheads="1"/>
          </p:cNvSpPr>
          <p:nvPr/>
        </p:nvSpPr>
        <p:spPr bwMode="auto">
          <a:xfrm>
            <a:off x="7451725" y="14112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6" name="Rectangle 28"/>
          <p:cNvSpPr>
            <a:spLocks noChangeArrowheads="1"/>
          </p:cNvSpPr>
          <p:nvPr/>
        </p:nvSpPr>
        <p:spPr bwMode="auto">
          <a:xfrm>
            <a:off x="7451725" y="16398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7" name="Rectangle 29"/>
          <p:cNvSpPr>
            <a:spLocks noChangeArrowheads="1"/>
          </p:cNvSpPr>
          <p:nvPr/>
        </p:nvSpPr>
        <p:spPr bwMode="auto">
          <a:xfrm>
            <a:off x="7451725" y="18684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8" name="Rectangle 30"/>
          <p:cNvSpPr>
            <a:spLocks noChangeArrowheads="1"/>
          </p:cNvSpPr>
          <p:nvPr/>
        </p:nvSpPr>
        <p:spPr bwMode="auto">
          <a:xfrm>
            <a:off x="7451725" y="20970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79" name="Rectangle 31"/>
          <p:cNvSpPr>
            <a:spLocks noChangeArrowheads="1"/>
          </p:cNvSpPr>
          <p:nvPr/>
        </p:nvSpPr>
        <p:spPr bwMode="auto">
          <a:xfrm>
            <a:off x="7451725" y="23256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0" name="Rectangle 32"/>
          <p:cNvSpPr>
            <a:spLocks noChangeArrowheads="1"/>
          </p:cNvSpPr>
          <p:nvPr/>
        </p:nvSpPr>
        <p:spPr bwMode="auto">
          <a:xfrm>
            <a:off x="7451725" y="25542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81" name="Rectangle 33"/>
          <p:cNvSpPr>
            <a:spLocks noChangeArrowheads="1"/>
          </p:cNvSpPr>
          <p:nvPr/>
        </p:nvSpPr>
        <p:spPr bwMode="auto">
          <a:xfrm>
            <a:off x="7451725" y="27828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2" name="Rectangle 34"/>
          <p:cNvSpPr>
            <a:spLocks noChangeArrowheads="1"/>
          </p:cNvSpPr>
          <p:nvPr/>
        </p:nvSpPr>
        <p:spPr bwMode="auto">
          <a:xfrm>
            <a:off x="7451725" y="30114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3" name="Rectangle 35"/>
          <p:cNvSpPr>
            <a:spLocks noChangeArrowheads="1"/>
          </p:cNvSpPr>
          <p:nvPr/>
        </p:nvSpPr>
        <p:spPr bwMode="auto">
          <a:xfrm>
            <a:off x="7451725" y="32400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4" name="Rectangle 36"/>
          <p:cNvSpPr>
            <a:spLocks noChangeArrowheads="1"/>
          </p:cNvSpPr>
          <p:nvPr/>
        </p:nvSpPr>
        <p:spPr bwMode="auto">
          <a:xfrm>
            <a:off x="7451725" y="34686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5" name="Rectangle 37"/>
          <p:cNvSpPr>
            <a:spLocks noChangeArrowheads="1"/>
          </p:cNvSpPr>
          <p:nvPr/>
        </p:nvSpPr>
        <p:spPr bwMode="auto">
          <a:xfrm>
            <a:off x="7451725" y="3697288"/>
            <a:ext cx="152400" cy="152400"/>
          </a:xfrm>
          <a:prstGeom prst="rect">
            <a:avLst/>
          </a:prstGeom>
          <a:solidFill>
            <a:srgbClr val="8FBB97"/>
          </a:solidFill>
          <a:ln w="9525">
            <a:noFill/>
            <a:miter lim="800000"/>
            <a:headEnd/>
            <a:tailEnd/>
          </a:ln>
          <a:effectLst/>
        </p:spPr>
        <p:txBody>
          <a:bodyPr wrap="none" anchor="ctr"/>
          <a:lstStyle/>
          <a:p>
            <a:pPr algn="ctr"/>
            <a:endParaRPr lang="en-US">
              <a:solidFill>
                <a:srgbClr val="336699"/>
              </a:solidFill>
              <a:latin typeface="Tahoma" pitchFamily="34" charset="0"/>
            </a:endParaRPr>
          </a:p>
        </p:txBody>
      </p:sp>
      <p:sp>
        <p:nvSpPr>
          <p:cNvPr id="2086" name="Rectangle 38"/>
          <p:cNvSpPr>
            <a:spLocks noChangeArrowheads="1"/>
          </p:cNvSpPr>
          <p:nvPr/>
        </p:nvSpPr>
        <p:spPr bwMode="auto">
          <a:xfrm>
            <a:off x="7451725" y="39258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7" name="Rectangle 39"/>
          <p:cNvSpPr>
            <a:spLocks noChangeArrowheads="1"/>
          </p:cNvSpPr>
          <p:nvPr/>
        </p:nvSpPr>
        <p:spPr bwMode="auto">
          <a:xfrm>
            <a:off x="7451725" y="41544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8" name="Rectangle 40"/>
          <p:cNvSpPr>
            <a:spLocks noChangeArrowheads="1"/>
          </p:cNvSpPr>
          <p:nvPr/>
        </p:nvSpPr>
        <p:spPr bwMode="auto">
          <a:xfrm>
            <a:off x="7451725" y="43830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89" name="Rectangle 41"/>
          <p:cNvSpPr>
            <a:spLocks noChangeArrowheads="1"/>
          </p:cNvSpPr>
          <p:nvPr/>
        </p:nvSpPr>
        <p:spPr bwMode="auto">
          <a:xfrm>
            <a:off x="7451725" y="4611688"/>
            <a:ext cx="152400" cy="152400"/>
          </a:xfrm>
          <a:prstGeom prst="rect">
            <a:avLst/>
          </a:prstGeom>
          <a:solidFill>
            <a:srgbClr val="FFFFFF"/>
          </a:solidFill>
          <a:ln w="9525">
            <a:noFill/>
            <a:miter lim="800000"/>
            <a:headEnd/>
            <a:tailEnd/>
          </a:ln>
          <a:effectLst/>
        </p:spPr>
        <p:txBody>
          <a:bodyPr wrap="none" anchor="ctr"/>
          <a:lstStyle/>
          <a:p>
            <a:endParaRPr lang="en-US"/>
          </a:p>
        </p:txBody>
      </p:sp>
      <p:sp>
        <p:nvSpPr>
          <p:cNvPr id="2090" name="Rectangle 42"/>
          <p:cNvSpPr>
            <a:spLocks noChangeArrowheads="1"/>
          </p:cNvSpPr>
          <p:nvPr/>
        </p:nvSpPr>
        <p:spPr bwMode="auto">
          <a:xfrm>
            <a:off x="7451725" y="48402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2" name="Rectangle 44"/>
          <p:cNvSpPr>
            <a:spLocks noChangeArrowheads="1"/>
          </p:cNvSpPr>
          <p:nvPr/>
        </p:nvSpPr>
        <p:spPr bwMode="auto">
          <a:xfrm>
            <a:off x="7451725" y="50688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3" name="Rectangle 45"/>
          <p:cNvSpPr>
            <a:spLocks noChangeArrowheads="1"/>
          </p:cNvSpPr>
          <p:nvPr/>
        </p:nvSpPr>
        <p:spPr bwMode="auto">
          <a:xfrm>
            <a:off x="7451725" y="52974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4" name="Rectangle 46"/>
          <p:cNvSpPr>
            <a:spLocks noChangeArrowheads="1"/>
          </p:cNvSpPr>
          <p:nvPr/>
        </p:nvSpPr>
        <p:spPr bwMode="auto">
          <a:xfrm>
            <a:off x="7451725" y="55260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5" name="Rectangle 47"/>
          <p:cNvSpPr>
            <a:spLocks noChangeArrowheads="1"/>
          </p:cNvSpPr>
          <p:nvPr/>
        </p:nvSpPr>
        <p:spPr bwMode="auto">
          <a:xfrm>
            <a:off x="7451725" y="57546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6" name="Rectangle 48"/>
          <p:cNvSpPr>
            <a:spLocks noChangeArrowheads="1"/>
          </p:cNvSpPr>
          <p:nvPr/>
        </p:nvSpPr>
        <p:spPr bwMode="auto">
          <a:xfrm>
            <a:off x="7451725" y="59832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7" name="Rectangle 49"/>
          <p:cNvSpPr>
            <a:spLocks noChangeArrowheads="1"/>
          </p:cNvSpPr>
          <p:nvPr/>
        </p:nvSpPr>
        <p:spPr bwMode="auto">
          <a:xfrm>
            <a:off x="7451725" y="62118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8" name="Rectangle 50"/>
          <p:cNvSpPr>
            <a:spLocks noChangeArrowheads="1"/>
          </p:cNvSpPr>
          <p:nvPr/>
        </p:nvSpPr>
        <p:spPr bwMode="auto">
          <a:xfrm>
            <a:off x="7451725" y="64404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099" name="Rectangle 51"/>
          <p:cNvSpPr>
            <a:spLocks noChangeArrowheads="1"/>
          </p:cNvSpPr>
          <p:nvPr/>
        </p:nvSpPr>
        <p:spPr bwMode="auto">
          <a:xfrm>
            <a:off x="7451725" y="6669088"/>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00" name="Rectangle 52"/>
          <p:cNvSpPr>
            <a:spLocks noChangeArrowheads="1"/>
          </p:cNvSpPr>
          <p:nvPr/>
        </p:nvSpPr>
        <p:spPr bwMode="auto">
          <a:xfrm>
            <a:off x="6934200" y="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1" name="Rectangle 53"/>
          <p:cNvSpPr>
            <a:spLocks noChangeArrowheads="1"/>
          </p:cNvSpPr>
          <p:nvPr/>
        </p:nvSpPr>
        <p:spPr bwMode="auto">
          <a:xfrm>
            <a:off x="6934200" y="2286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2" name="Rectangle 54"/>
          <p:cNvSpPr>
            <a:spLocks noChangeArrowheads="1"/>
          </p:cNvSpPr>
          <p:nvPr/>
        </p:nvSpPr>
        <p:spPr bwMode="auto">
          <a:xfrm>
            <a:off x="6934200" y="4572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3" name="Rectangle 55"/>
          <p:cNvSpPr>
            <a:spLocks noChangeArrowheads="1"/>
          </p:cNvSpPr>
          <p:nvPr/>
        </p:nvSpPr>
        <p:spPr bwMode="auto">
          <a:xfrm>
            <a:off x="6934200" y="6858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4" name="Rectangle 56"/>
          <p:cNvSpPr>
            <a:spLocks noChangeArrowheads="1"/>
          </p:cNvSpPr>
          <p:nvPr/>
        </p:nvSpPr>
        <p:spPr bwMode="auto">
          <a:xfrm>
            <a:off x="6934200" y="9144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5" name="Rectangle 57"/>
          <p:cNvSpPr>
            <a:spLocks noChangeArrowheads="1"/>
          </p:cNvSpPr>
          <p:nvPr/>
        </p:nvSpPr>
        <p:spPr bwMode="auto">
          <a:xfrm>
            <a:off x="6934200" y="11430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6" name="Rectangle 58"/>
          <p:cNvSpPr>
            <a:spLocks noChangeArrowheads="1"/>
          </p:cNvSpPr>
          <p:nvPr/>
        </p:nvSpPr>
        <p:spPr bwMode="auto">
          <a:xfrm>
            <a:off x="6934200" y="13716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7" name="Rectangle 59"/>
          <p:cNvSpPr>
            <a:spLocks noChangeArrowheads="1"/>
          </p:cNvSpPr>
          <p:nvPr/>
        </p:nvSpPr>
        <p:spPr bwMode="auto">
          <a:xfrm>
            <a:off x="6934200" y="16002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8" name="Rectangle 60"/>
          <p:cNvSpPr>
            <a:spLocks noChangeArrowheads="1"/>
          </p:cNvSpPr>
          <p:nvPr/>
        </p:nvSpPr>
        <p:spPr bwMode="auto">
          <a:xfrm>
            <a:off x="6934200" y="18288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09" name="Rectangle 61"/>
          <p:cNvSpPr>
            <a:spLocks noChangeArrowheads="1"/>
          </p:cNvSpPr>
          <p:nvPr/>
        </p:nvSpPr>
        <p:spPr bwMode="auto">
          <a:xfrm>
            <a:off x="6934200" y="2057400"/>
            <a:ext cx="152400" cy="152400"/>
          </a:xfrm>
          <a:prstGeom prst="rect">
            <a:avLst/>
          </a:prstGeom>
          <a:solidFill>
            <a:srgbClr val="336600"/>
          </a:solidFill>
          <a:ln w="9525">
            <a:noFill/>
            <a:miter lim="800000"/>
            <a:headEnd/>
            <a:tailEnd/>
          </a:ln>
          <a:effectLst/>
        </p:spPr>
        <p:txBody>
          <a:bodyPr wrap="none" anchor="ctr"/>
          <a:lstStyle/>
          <a:p>
            <a:endParaRPr lang="en-US"/>
          </a:p>
        </p:txBody>
      </p:sp>
      <p:sp>
        <p:nvSpPr>
          <p:cNvPr id="2110" name="Rectangle 62"/>
          <p:cNvSpPr>
            <a:spLocks noChangeArrowheads="1"/>
          </p:cNvSpPr>
          <p:nvPr/>
        </p:nvSpPr>
        <p:spPr bwMode="auto">
          <a:xfrm>
            <a:off x="6934200" y="22860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1" name="Rectangle 63"/>
          <p:cNvSpPr>
            <a:spLocks noChangeArrowheads="1"/>
          </p:cNvSpPr>
          <p:nvPr/>
        </p:nvSpPr>
        <p:spPr bwMode="auto">
          <a:xfrm>
            <a:off x="6934200" y="25146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2" name="Rectangle 64"/>
          <p:cNvSpPr>
            <a:spLocks noChangeArrowheads="1"/>
          </p:cNvSpPr>
          <p:nvPr/>
        </p:nvSpPr>
        <p:spPr bwMode="auto">
          <a:xfrm>
            <a:off x="6934200" y="27432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3" name="Rectangle 65"/>
          <p:cNvSpPr>
            <a:spLocks noChangeArrowheads="1"/>
          </p:cNvSpPr>
          <p:nvPr/>
        </p:nvSpPr>
        <p:spPr bwMode="auto">
          <a:xfrm>
            <a:off x="6934200" y="29718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4" name="Rectangle 66"/>
          <p:cNvSpPr>
            <a:spLocks noChangeArrowheads="1"/>
          </p:cNvSpPr>
          <p:nvPr/>
        </p:nvSpPr>
        <p:spPr bwMode="auto">
          <a:xfrm>
            <a:off x="6934200" y="32004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5" name="Rectangle 67"/>
          <p:cNvSpPr>
            <a:spLocks noChangeArrowheads="1"/>
          </p:cNvSpPr>
          <p:nvPr/>
        </p:nvSpPr>
        <p:spPr bwMode="auto">
          <a:xfrm>
            <a:off x="6934200" y="34290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6" name="Rectangle 68"/>
          <p:cNvSpPr>
            <a:spLocks noChangeArrowheads="1"/>
          </p:cNvSpPr>
          <p:nvPr/>
        </p:nvSpPr>
        <p:spPr bwMode="auto">
          <a:xfrm>
            <a:off x="6934200" y="36576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7" name="Rectangle 69"/>
          <p:cNvSpPr>
            <a:spLocks noChangeArrowheads="1"/>
          </p:cNvSpPr>
          <p:nvPr/>
        </p:nvSpPr>
        <p:spPr bwMode="auto">
          <a:xfrm>
            <a:off x="6934200" y="38862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8" name="Rectangle 70"/>
          <p:cNvSpPr>
            <a:spLocks noChangeArrowheads="1"/>
          </p:cNvSpPr>
          <p:nvPr/>
        </p:nvSpPr>
        <p:spPr bwMode="auto">
          <a:xfrm>
            <a:off x="6934200" y="41148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19" name="Rectangle 71"/>
          <p:cNvSpPr>
            <a:spLocks noChangeArrowheads="1"/>
          </p:cNvSpPr>
          <p:nvPr/>
        </p:nvSpPr>
        <p:spPr bwMode="auto">
          <a:xfrm>
            <a:off x="6934200" y="43434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20" name="Rectangle 72"/>
          <p:cNvSpPr>
            <a:spLocks noChangeArrowheads="1"/>
          </p:cNvSpPr>
          <p:nvPr/>
        </p:nvSpPr>
        <p:spPr bwMode="auto">
          <a:xfrm>
            <a:off x="6934200" y="4572000"/>
            <a:ext cx="152400" cy="152400"/>
          </a:xfrm>
          <a:prstGeom prst="rect">
            <a:avLst/>
          </a:prstGeom>
          <a:solidFill>
            <a:srgbClr val="339966"/>
          </a:solidFill>
          <a:ln w="9525">
            <a:noFill/>
            <a:miter lim="800000"/>
            <a:headEnd/>
            <a:tailEnd/>
          </a:ln>
          <a:effectLst/>
        </p:spPr>
        <p:txBody>
          <a:bodyPr wrap="none" anchor="ctr"/>
          <a:lstStyle/>
          <a:p>
            <a:endParaRPr lang="en-US"/>
          </a:p>
        </p:txBody>
      </p:sp>
      <p:sp>
        <p:nvSpPr>
          <p:cNvPr id="2121" name="Rectangle 73"/>
          <p:cNvSpPr>
            <a:spLocks noChangeArrowheads="1"/>
          </p:cNvSpPr>
          <p:nvPr/>
        </p:nvSpPr>
        <p:spPr bwMode="auto">
          <a:xfrm>
            <a:off x="6934200" y="48006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2" name="Rectangle 74"/>
          <p:cNvSpPr>
            <a:spLocks noChangeArrowheads="1"/>
          </p:cNvSpPr>
          <p:nvPr/>
        </p:nvSpPr>
        <p:spPr bwMode="auto">
          <a:xfrm>
            <a:off x="6934200" y="50292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3" name="Rectangle 75"/>
          <p:cNvSpPr>
            <a:spLocks noChangeArrowheads="1"/>
          </p:cNvSpPr>
          <p:nvPr/>
        </p:nvSpPr>
        <p:spPr bwMode="auto">
          <a:xfrm>
            <a:off x="6934200" y="52578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4" name="Rectangle 76"/>
          <p:cNvSpPr>
            <a:spLocks noChangeArrowheads="1"/>
          </p:cNvSpPr>
          <p:nvPr/>
        </p:nvSpPr>
        <p:spPr bwMode="auto">
          <a:xfrm>
            <a:off x="6934200" y="54864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5" name="Rectangle 77"/>
          <p:cNvSpPr>
            <a:spLocks noChangeArrowheads="1"/>
          </p:cNvSpPr>
          <p:nvPr/>
        </p:nvSpPr>
        <p:spPr bwMode="auto">
          <a:xfrm>
            <a:off x="6934200" y="57150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6" name="Rectangle 78"/>
          <p:cNvSpPr>
            <a:spLocks noChangeArrowheads="1"/>
          </p:cNvSpPr>
          <p:nvPr/>
        </p:nvSpPr>
        <p:spPr bwMode="auto">
          <a:xfrm>
            <a:off x="6934200" y="59436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7" name="Rectangle 79"/>
          <p:cNvSpPr>
            <a:spLocks noChangeArrowheads="1"/>
          </p:cNvSpPr>
          <p:nvPr/>
        </p:nvSpPr>
        <p:spPr bwMode="auto">
          <a:xfrm>
            <a:off x="6934200" y="61722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8" name="Rectangle 80"/>
          <p:cNvSpPr>
            <a:spLocks noChangeArrowheads="1"/>
          </p:cNvSpPr>
          <p:nvPr/>
        </p:nvSpPr>
        <p:spPr bwMode="auto">
          <a:xfrm>
            <a:off x="6934200" y="6400800"/>
            <a:ext cx="152400" cy="152400"/>
          </a:xfrm>
          <a:prstGeom prst="rect">
            <a:avLst/>
          </a:prstGeom>
          <a:solidFill>
            <a:srgbClr val="8FBB97"/>
          </a:solidFill>
          <a:ln w="9525">
            <a:noFill/>
            <a:miter lim="800000"/>
            <a:headEnd/>
            <a:tailEnd/>
          </a:ln>
          <a:effectLst/>
        </p:spPr>
        <p:txBody>
          <a:bodyPr wrap="none" anchor="ctr"/>
          <a:lstStyle/>
          <a:p>
            <a:endParaRPr lang="en-US"/>
          </a:p>
        </p:txBody>
      </p:sp>
      <p:sp>
        <p:nvSpPr>
          <p:cNvPr id="2129" name="Rectangle 81"/>
          <p:cNvSpPr>
            <a:spLocks noChangeArrowheads="1"/>
          </p:cNvSpPr>
          <p:nvPr/>
        </p:nvSpPr>
        <p:spPr bwMode="auto">
          <a:xfrm>
            <a:off x="6934200" y="6629400"/>
            <a:ext cx="152400" cy="152400"/>
          </a:xfrm>
          <a:prstGeom prst="rect">
            <a:avLst/>
          </a:prstGeom>
          <a:solidFill>
            <a:srgbClr val="8FBB97"/>
          </a:solidFill>
          <a:ln w="9525">
            <a:noFill/>
            <a:miter lim="800000"/>
            <a:headEnd/>
            <a:tailEnd/>
          </a:ln>
          <a:effectLst/>
        </p:spPr>
        <p:txBody>
          <a:bodyPr wrap="none" anchor="ctr"/>
          <a:lstStyle/>
          <a:p>
            <a:endParaRPr lang="en-US"/>
          </a:p>
        </p:txBody>
      </p:sp>
      <p:pic>
        <p:nvPicPr>
          <p:cNvPr id="2130" name="Picture 82"/>
          <p:cNvPicPr>
            <a:picLocks noChangeAspect="1" noChangeArrowheads="1"/>
          </p:cNvPicPr>
          <p:nvPr/>
        </p:nvPicPr>
        <p:blipFill>
          <a:blip r:embed="rId5" cstate="print"/>
          <a:srcRect/>
          <a:stretch>
            <a:fillRect/>
          </a:stretch>
        </p:blipFill>
        <p:spPr bwMode="auto">
          <a:xfrm>
            <a:off x="2209800" y="2286000"/>
            <a:ext cx="882650" cy="873125"/>
          </a:xfrm>
          <a:prstGeom prst="rect">
            <a:avLst/>
          </a:prstGeom>
          <a:noFill/>
          <a:ln w="9525">
            <a:noFill/>
            <a:miter lim="800000"/>
            <a:headEnd/>
            <a:tailEnd/>
          </a:ln>
          <a:effectLst/>
        </p:spPr>
      </p:pic>
      <p:pic>
        <p:nvPicPr>
          <p:cNvPr id="2131" name="Picture 83"/>
          <p:cNvPicPr>
            <a:picLocks noChangeAspect="1" noChangeArrowheads="1"/>
          </p:cNvPicPr>
          <p:nvPr/>
        </p:nvPicPr>
        <p:blipFill>
          <a:blip r:embed="rId6" cstate="print"/>
          <a:srcRect/>
          <a:stretch>
            <a:fillRect/>
          </a:stretch>
        </p:blipFill>
        <p:spPr bwMode="auto">
          <a:xfrm>
            <a:off x="609600" y="3505200"/>
            <a:ext cx="914400" cy="908050"/>
          </a:xfrm>
          <a:prstGeom prst="rect">
            <a:avLst/>
          </a:prstGeom>
          <a:noFill/>
          <a:ln w="9525">
            <a:noFill/>
            <a:miter lim="800000"/>
            <a:headEnd/>
            <a:tailEnd/>
          </a:ln>
          <a:effectLst/>
        </p:spPr>
      </p:pic>
      <p:pic>
        <p:nvPicPr>
          <p:cNvPr id="2132" name="Picture 84"/>
          <p:cNvPicPr>
            <a:picLocks noChangeAspect="1" noChangeArrowheads="1"/>
          </p:cNvPicPr>
          <p:nvPr/>
        </p:nvPicPr>
        <p:blipFill>
          <a:blip r:embed="rId7" cstate="print"/>
          <a:srcRect/>
          <a:stretch>
            <a:fillRect/>
          </a:stretch>
        </p:blipFill>
        <p:spPr bwMode="auto">
          <a:xfrm>
            <a:off x="1676400" y="4648200"/>
            <a:ext cx="914400" cy="901700"/>
          </a:xfrm>
          <a:prstGeom prst="rect">
            <a:avLst/>
          </a:prstGeom>
          <a:noFill/>
          <a:ln w="9525">
            <a:noFill/>
            <a:miter lim="800000"/>
            <a:headEnd/>
            <a:tailEnd/>
          </a:ln>
          <a:effectLst/>
        </p:spPr>
      </p:pic>
      <p:sp>
        <p:nvSpPr>
          <p:cNvPr id="2133" name="Rectangle 85"/>
          <p:cNvSpPr>
            <a:spLocks noChangeArrowheads="1"/>
          </p:cNvSpPr>
          <p:nvPr/>
        </p:nvSpPr>
        <p:spPr bwMode="auto">
          <a:xfrm>
            <a:off x="2089150" y="2181225"/>
            <a:ext cx="914400" cy="914400"/>
          </a:xfrm>
          <a:prstGeom prst="rect">
            <a:avLst/>
          </a:prstGeom>
          <a:noFill/>
          <a:ln w="15875">
            <a:solidFill>
              <a:srgbClr val="336699"/>
            </a:solidFill>
            <a:miter lim="800000"/>
            <a:headEnd/>
            <a:tailEnd/>
          </a:ln>
          <a:effectLst/>
        </p:spPr>
        <p:txBody>
          <a:bodyPr wrap="none" anchor="ctr"/>
          <a:lstStyle/>
          <a:p>
            <a:endParaRPr lang="en-US"/>
          </a:p>
        </p:txBody>
      </p:sp>
      <p:sp>
        <p:nvSpPr>
          <p:cNvPr id="2134" name="Rectangle 86"/>
          <p:cNvSpPr>
            <a:spLocks noChangeArrowheads="1"/>
          </p:cNvSpPr>
          <p:nvPr/>
        </p:nvSpPr>
        <p:spPr bwMode="auto">
          <a:xfrm>
            <a:off x="512763" y="3400425"/>
            <a:ext cx="914400" cy="914400"/>
          </a:xfrm>
          <a:prstGeom prst="rect">
            <a:avLst/>
          </a:prstGeom>
          <a:noFill/>
          <a:ln w="15875">
            <a:solidFill>
              <a:srgbClr val="336699"/>
            </a:solidFill>
            <a:miter lim="800000"/>
            <a:headEnd/>
            <a:tailEnd/>
          </a:ln>
          <a:effectLst/>
        </p:spPr>
        <p:txBody>
          <a:bodyPr wrap="none" anchor="ctr"/>
          <a:lstStyle/>
          <a:p>
            <a:endParaRPr lang="en-US"/>
          </a:p>
        </p:txBody>
      </p:sp>
      <p:sp>
        <p:nvSpPr>
          <p:cNvPr id="2135" name="Rectangle 87"/>
          <p:cNvSpPr>
            <a:spLocks noChangeArrowheads="1"/>
          </p:cNvSpPr>
          <p:nvPr/>
        </p:nvSpPr>
        <p:spPr bwMode="auto">
          <a:xfrm>
            <a:off x="1600200" y="4572000"/>
            <a:ext cx="914400" cy="914400"/>
          </a:xfrm>
          <a:prstGeom prst="rect">
            <a:avLst/>
          </a:prstGeom>
          <a:noFill/>
          <a:ln w="15875">
            <a:solidFill>
              <a:srgbClr val="336699"/>
            </a:solidFill>
            <a:miter lim="800000"/>
            <a:headEnd/>
            <a:tailEnd/>
          </a:ln>
          <a:effectLst/>
        </p:spPr>
        <p:txBody>
          <a:bodyPr wrap="none" anchor="ctr"/>
          <a:lstStyle/>
          <a:p>
            <a:endParaRPr lang="en-US"/>
          </a:p>
        </p:txBody>
      </p:sp>
      <p:sp>
        <p:nvSpPr>
          <p:cNvPr id="2" name="TextBox 1"/>
          <p:cNvSpPr txBox="1"/>
          <p:nvPr/>
        </p:nvSpPr>
        <p:spPr>
          <a:xfrm>
            <a:off x="3429000" y="6553200"/>
            <a:ext cx="1447800" cy="246221"/>
          </a:xfrm>
          <a:prstGeom prst="rect">
            <a:avLst/>
          </a:prstGeom>
          <a:noFill/>
        </p:spPr>
        <p:txBody>
          <a:bodyPr wrap="square" rtlCol="0">
            <a:spAutoFit/>
          </a:bodyPr>
          <a:lstStyle/>
          <a:p>
            <a:r>
              <a:rPr lang="en-US" sz="1000" dirty="0"/>
              <a:t>November 2019</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Sample Benefit Calculation</a:t>
            </a:r>
          </a:p>
        </p:txBody>
      </p:sp>
      <p:sp>
        <p:nvSpPr>
          <p:cNvPr id="67613" name="Rectangle 29"/>
          <p:cNvSpPr>
            <a:spLocks noGrp="1" noChangeArrowheads="1"/>
          </p:cNvSpPr>
          <p:nvPr>
            <p:ph type="body" idx="1"/>
          </p:nvPr>
        </p:nvSpPr>
        <p:spPr>
          <a:xfrm>
            <a:off x="762000" y="1371600"/>
            <a:ext cx="8077200" cy="5257800"/>
          </a:xfrm>
        </p:spPr>
        <p:txBody>
          <a:bodyPr/>
          <a:lstStyle/>
          <a:p>
            <a:pPr fontAlgn="b"/>
            <a:r>
              <a:rPr lang="en-US" b="1" u="sng" dirty="0"/>
              <a:t>Sample Calculation: Early Retirement, Member Age 58, Spouse Age 57</a:t>
            </a:r>
            <a:endParaRPr lang="en-US" dirty="0"/>
          </a:p>
          <a:p>
            <a:pPr marL="0" indent="0" fontAlgn="b">
              <a:buNone/>
            </a:pPr>
            <a:endParaRPr lang="en-US" sz="1400" dirty="0"/>
          </a:p>
          <a:p>
            <a:pPr marL="0" indent="0" fontAlgn="b">
              <a:spcBef>
                <a:spcPts val="0"/>
              </a:spcBef>
              <a:buNone/>
            </a:pPr>
            <a:r>
              <a:rPr lang="en-US" sz="1400" dirty="0"/>
              <a:t> </a:t>
            </a:r>
            <a:r>
              <a:rPr lang="en-US" sz="1600" b="1" dirty="0"/>
              <a:t>Pre 7/15 Credits   	    </a:t>
            </a:r>
            <a:r>
              <a:rPr lang="en-US" sz="1600" dirty="0"/>
              <a:t>37.00    *     $108.00 </a:t>
            </a:r>
            <a:r>
              <a:rPr lang="en-US" sz="1200" dirty="0">
                <a:solidFill>
                  <a:srgbClr val="FF0000"/>
                </a:solidFill>
              </a:rPr>
              <a:t>ABR</a:t>
            </a:r>
            <a:r>
              <a:rPr lang="en-US" sz="1600" dirty="0"/>
              <a:t>   =    $ 3,996.00</a:t>
            </a:r>
          </a:p>
          <a:p>
            <a:pPr marL="0" indent="0" fontAlgn="b">
              <a:spcBef>
                <a:spcPts val="0"/>
              </a:spcBef>
              <a:buNone/>
            </a:pPr>
            <a:r>
              <a:rPr lang="en-US" sz="1600" b="1" dirty="0"/>
              <a:t>7/15 to 6/18 Credits    </a:t>
            </a:r>
            <a:r>
              <a:rPr lang="en-US" sz="1600" dirty="0"/>
              <a:t>3.35    *     $110.00 </a:t>
            </a:r>
            <a:r>
              <a:rPr lang="en-US" sz="1200" dirty="0">
                <a:solidFill>
                  <a:srgbClr val="FF0000"/>
                </a:solidFill>
              </a:rPr>
              <a:t>PBR</a:t>
            </a:r>
            <a:r>
              <a:rPr lang="en-US" sz="1600" dirty="0">
                <a:solidFill>
                  <a:srgbClr val="FF0000"/>
                </a:solidFill>
              </a:rPr>
              <a:t> </a:t>
            </a:r>
            <a:r>
              <a:rPr lang="en-US" sz="1600" dirty="0"/>
              <a:t>  =    $    368.50  </a:t>
            </a:r>
          </a:p>
          <a:p>
            <a:pPr marL="0" indent="0" fontAlgn="b">
              <a:spcBef>
                <a:spcPts val="0"/>
              </a:spcBef>
              <a:buNone/>
            </a:pPr>
            <a:r>
              <a:rPr lang="en-US" sz="1600" b="1" dirty="0"/>
              <a:t>7/18 to 6/19 Credits    </a:t>
            </a:r>
            <a:r>
              <a:rPr lang="en-US" sz="1600" dirty="0"/>
              <a:t>1.12    *     $115.00 </a:t>
            </a:r>
            <a:r>
              <a:rPr lang="en-US" sz="1200" dirty="0">
                <a:solidFill>
                  <a:srgbClr val="FF0000"/>
                </a:solidFill>
              </a:rPr>
              <a:t>PBR</a:t>
            </a:r>
            <a:r>
              <a:rPr lang="en-US" sz="1600" dirty="0">
                <a:solidFill>
                  <a:srgbClr val="FF0000"/>
                </a:solidFill>
              </a:rPr>
              <a:t> </a:t>
            </a:r>
            <a:r>
              <a:rPr lang="en-US" sz="1600" dirty="0"/>
              <a:t>  =    $    128.80</a:t>
            </a:r>
          </a:p>
          <a:p>
            <a:pPr marL="0" indent="0" fontAlgn="b">
              <a:spcBef>
                <a:spcPts val="0"/>
              </a:spcBef>
              <a:buNone/>
            </a:pPr>
            <a:r>
              <a:rPr lang="en-US" sz="1600" b="1" dirty="0"/>
              <a:t>Post 7/19 Credits   	       </a:t>
            </a:r>
            <a:r>
              <a:rPr lang="en-US" sz="1600" dirty="0"/>
              <a:t>.55    *     $120.00 </a:t>
            </a:r>
            <a:r>
              <a:rPr lang="en-US" sz="1200" dirty="0">
                <a:solidFill>
                  <a:srgbClr val="FF0000"/>
                </a:solidFill>
              </a:rPr>
              <a:t>PBR</a:t>
            </a:r>
            <a:r>
              <a:rPr lang="en-US" sz="1600" dirty="0">
                <a:solidFill>
                  <a:srgbClr val="FF0000"/>
                </a:solidFill>
              </a:rPr>
              <a:t> </a:t>
            </a:r>
            <a:r>
              <a:rPr lang="en-US" sz="1600" dirty="0"/>
              <a:t>  =    </a:t>
            </a:r>
            <a:r>
              <a:rPr lang="en-US" sz="1600" u="sng" dirty="0"/>
              <a:t>$      66.00</a:t>
            </a:r>
          </a:p>
          <a:p>
            <a:pPr marL="0" indent="0" fontAlgn="b">
              <a:spcBef>
                <a:spcPts val="0"/>
              </a:spcBef>
              <a:buNone/>
            </a:pPr>
            <a:r>
              <a:rPr lang="en-US" sz="1600" dirty="0"/>
              <a:t>					   $ 4,559.30 </a:t>
            </a:r>
            <a:r>
              <a:rPr lang="en-US" sz="1100" dirty="0"/>
              <a:t>Unreduced Monthly Benefit</a:t>
            </a:r>
          </a:p>
          <a:p>
            <a:pPr marL="0" indent="0" fontAlgn="b">
              <a:buNone/>
            </a:pPr>
            <a:endParaRPr lang="en-US" sz="1100" dirty="0"/>
          </a:p>
          <a:p>
            <a:pPr marL="0" indent="0" fontAlgn="b">
              <a:buNone/>
            </a:pPr>
            <a:r>
              <a:rPr lang="en-US" sz="1600" b="1" dirty="0"/>
              <a:t>Early Retirement Factor:</a:t>
            </a:r>
            <a:r>
              <a:rPr lang="en-US" sz="1600" dirty="0"/>
              <a:t>		1.00     =    $4,559.30 </a:t>
            </a:r>
            <a:endParaRPr lang="en-US" sz="1100" dirty="0"/>
          </a:p>
          <a:p>
            <a:pPr marL="0" indent="0" fontAlgn="b">
              <a:buNone/>
            </a:pPr>
            <a:endParaRPr lang="en-US" sz="1100" dirty="0"/>
          </a:p>
          <a:p>
            <a:pPr marL="0" indent="0" fontAlgn="b">
              <a:spcBef>
                <a:spcPts val="0"/>
              </a:spcBef>
              <a:buNone/>
            </a:pPr>
            <a:r>
              <a:rPr lang="en-US" sz="1100" dirty="0"/>
              <a:t>			    	 </a:t>
            </a:r>
            <a:r>
              <a:rPr lang="en-US" sz="1600" b="1" dirty="0"/>
              <a:t>Member		Spouse</a:t>
            </a:r>
          </a:p>
          <a:p>
            <a:pPr marL="0" indent="0" fontAlgn="b">
              <a:spcBef>
                <a:spcPts val="300"/>
              </a:spcBef>
              <a:buNone/>
            </a:pPr>
            <a:r>
              <a:rPr lang="en-US" sz="1600" b="1" u="sng" dirty="0"/>
              <a:t>Payment Options</a:t>
            </a:r>
            <a:r>
              <a:rPr lang="en-US" sz="1600" b="1" dirty="0"/>
              <a:t>	    </a:t>
            </a:r>
            <a:r>
              <a:rPr lang="en-US" sz="1600" b="1" u="sng" dirty="0"/>
              <a:t>Factor</a:t>
            </a:r>
            <a:r>
              <a:rPr lang="en-US" sz="1600" b="1" dirty="0"/>
              <a:t>	    	</a:t>
            </a:r>
            <a:r>
              <a:rPr lang="en-US" sz="1600" b="1" u="sng" dirty="0"/>
              <a:t>Benefit</a:t>
            </a:r>
            <a:r>
              <a:rPr lang="en-US" sz="1600" b="1" dirty="0"/>
              <a:t>		</a:t>
            </a:r>
            <a:r>
              <a:rPr lang="en-US" sz="1600" b="1" u="sng" dirty="0"/>
              <a:t>Benefit</a:t>
            </a:r>
          </a:p>
          <a:p>
            <a:pPr marL="0" indent="0" fontAlgn="b">
              <a:spcBef>
                <a:spcPts val="300"/>
              </a:spcBef>
              <a:buNone/>
            </a:pPr>
            <a:r>
              <a:rPr lang="en-US" sz="1600" dirty="0"/>
              <a:t>Straight Life	   1.00000		$ 4,559.30	$    0.00</a:t>
            </a:r>
          </a:p>
          <a:p>
            <a:pPr marL="0" indent="0" fontAlgn="b">
              <a:spcBef>
                <a:spcPts val="300"/>
              </a:spcBef>
              <a:buNone/>
            </a:pPr>
            <a:r>
              <a:rPr lang="en-US" sz="1600" dirty="0"/>
              <a:t>50% H&amp;W		     .93200	$ 4,252.31	$ 2,126.16</a:t>
            </a:r>
          </a:p>
          <a:p>
            <a:pPr marL="0" indent="0" fontAlgn="b">
              <a:spcBef>
                <a:spcPts val="300"/>
              </a:spcBef>
              <a:buNone/>
            </a:pPr>
            <a:r>
              <a:rPr lang="en-US" sz="1600" dirty="0"/>
              <a:t>75% H&amp;W		     .85540	$ 3,870.39	$ 2,902.79</a:t>
            </a:r>
          </a:p>
          <a:p>
            <a:pPr marL="0" indent="0" fontAlgn="b">
              <a:spcBef>
                <a:spcPts val="300"/>
              </a:spcBef>
              <a:buNone/>
            </a:pPr>
            <a:r>
              <a:rPr lang="en-US" sz="1600" dirty="0"/>
              <a:t>100% H&amp;W	     .81600	$ 3,684.83	$ 3,684.83</a:t>
            </a:r>
          </a:p>
          <a:p>
            <a:pPr marL="0" indent="0" fontAlgn="b">
              <a:spcBef>
                <a:spcPts val="0"/>
              </a:spcBef>
              <a:buNone/>
            </a:pPr>
            <a:endParaRPr lang="en-US" sz="1600" dirty="0"/>
          </a:p>
          <a:p>
            <a:pPr marL="0" indent="0" fontAlgn="b">
              <a:spcBef>
                <a:spcPts val="0"/>
              </a:spcBef>
              <a:buNone/>
            </a:pPr>
            <a:endParaRPr lang="en-US" sz="1600" dirty="0"/>
          </a:p>
          <a:p>
            <a:pPr marL="0" indent="0" fontAlgn="b">
              <a:spcBef>
                <a:spcPts val="0"/>
              </a:spcBef>
              <a:buNone/>
            </a:pPr>
            <a:r>
              <a:rPr lang="en-US" sz="1600" dirty="0"/>
              <a:t>TSB:	42.020	*	$ 10.00	=	$420.20  </a:t>
            </a:r>
            <a:r>
              <a:rPr lang="en-US" sz="1200" dirty="0"/>
              <a:t>(Payable at age 58)</a:t>
            </a:r>
          </a:p>
          <a:p>
            <a:pPr marL="0" indent="0" fontAlgn="b">
              <a:spcBef>
                <a:spcPts val="0"/>
              </a:spcBef>
              <a:buNone/>
            </a:pPr>
            <a:r>
              <a:rPr lang="en-US" sz="1600" dirty="0"/>
              <a:t>		</a:t>
            </a:r>
            <a:endParaRPr lang="en-US" sz="1100" u="sng" dirty="0"/>
          </a:p>
          <a:p>
            <a:pPr marL="0" indent="0" fontAlgn="b">
              <a:buNone/>
            </a:pPr>
            <a:endParaRPr lang="en-US" sz="1100" dirty="0"/>
          </a:p>
          <a:p>
            <a:pPr marL="0" indent="0" fontAlgn="b">
              <a:buNone/>
            </a:pPr>
            <a:endParaRPr lang="en-US" sz="1400" dirty="0"/>
          </a:p>
          <a:p>
            <a:pPr marL="0" indent="0">
              <a:buNone/>
            </a:pPr>
            <a:endParaRPr lang="en-US" sz="1400" u="sng" dirty="0">
              <a:solidFill>
                <a:srgbClr val="FF0000"/>
              </a:solidFill>
            </a:endParaRPr>
          </a:p>
        </p:txBody>
      </p:sp>
    </p:spTree>
    <p:custDataLst>
      <p:tags r:id="rId1"/>
    </p:custDataLst>
    <p:extLst>
      <p:ext uri="{BB962C8B-B14F-4D97-AF65-F5344CB8AC3E}">
        <p14:creationId xmlns:p14="http://schemas.microsoft.com/office/powerpoint/2010/main" val="1199151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algn="ctr"/>
            <a:r>
              <a:rPr lang="en-US" dirty="0"/>
              <a:t>Standard Retiree Health Coverage </a:t>
            </a:r>
            <a:br>
              <a:rPr lang="en-US" dirty="0"/>
            </a:br>
            <a:r>
              <a:rPr lang="en-US" sz="1400" dirty="0"/>
              <a:t>(Rates effective 7/1/18)</a:t>
            </a:r>
          </a:p>
        </p:txBody>
      </p:sp>
      <p:sp>
        <p:nvSpPr>
          <p:cNvPr id="253955" name="Rectangle 3"/>
          <p:cNvSpPr>
            <a:spLocks noGrp="1" noChangeArrowheads="1"/>
          </p:cNvSpPr>
          <p:nvPr>
            <p:ph type="body" idx="1"/>
          </p:nvPr>
        </p:nvSpPr>
        <p:spPr>
          <a:xfrm>
            <a:off x="1066800" y="1524000"/>
            <a:ext cx="7543800" cy="1905000"/>
          </a:xfrm>
        </p:spPr>
        <p:txBody>
          <a:bodyPr/>
          <a:lstStyle/>
          <a:p>
            <a:pPr marL="0" indent="0">
              <a:buClr>
                <a:schemeClr val="tx1"/>
              </a:buClr>
              <a:buNone/>
            </a:pPr>
            <a:r>
              <a:rPr lang="en-US" dirty="0"/>
              <a:t> </a:t>
            </a:r>
          </a:p>
        </p:txBody>
      </p:sp>
      <p:graphicFrame>
        <p:nvGraphicFramePr>
          <p:cNvPr id="2" name="Table 1"/>
          <p:cNvGraphicFramePr>
            <a:graphicFrameLocks noGrp="1"/>
          </p:cNvGraphicFramePr>
          <p:nvPr>
            <p:extLst>
              <p:ext uri="{D42A27DB-BD31-4B8C-83A1-F6EECF244321}">
                <p14:modId xmlns:p14="http://schemas.microsoft.com/office/powerpoint/2010/main" val="255488096"/>
              </p:ext>
            </p:extLst>
          </p:nvPr>
        </p:nvGraphicFramePr>
        <p:xfrm>
          <a:off x="1695061" y="1600200"/>
          <a:ext cx="58674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7780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mn-lt"/>
                          <a:cs typeface="Arial" charset="0"/>
                        </a:rPr>
                        <a:t>Early Retiree</a:t>
                      </a:r>
                      <a:endParaRPr kumimoji="0" lang="en-US" sz="1400" b="0" i="0" u="none" strike="noStrike" cap="none" normalizeH="0" baseline="0" dirty="0">
                        <a:ln>
                          <a:noFill/>
                        </a:ln>
                        <a:solidFill>
                          <a:schemeClr val="tx1"/>
                        </a:solidFill>
                        <a:effectLst/>
                        <a:latin typeface="+mn-lt"/>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mn-lt"/>
                          <a:cs typeface="Arial" charset="0"/>
                        </a:rPr>
                        <a:t>*Age 55, 56 &amp; 57</a:t>
                      </a:r>
                      <a:endParaRPr kumimoji="0" lang="en-US" sz="1400" b="0" i="0" u="none" strike="noStrike" cap="none" normalizeH="0" baseline="0" dirty="0">
                        <a:ln>
                          <a:noFill/>
                        </a:ln>
                        <a:solidFill>
                          <a:schemeClr val="tx1"/>
                        </a:solidFill>
                        <a:effectLst/>
                        <a:latin typeface="+mn-lt"/>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mn-lt"/>
                          <a:cs typeface="Arial" charset="0"/>
                        </a:rPr>
                        <a:t>Age 58 to 64</a:t>
                      </a:r>
                      <a:endParaRPr kumimoji="0" lang="en-US" sz="1400" b="0" i="0" u="none" strike="noStrike" cap="none" normalizeH="0" baseline="0" dirty="0">
                        <a:ln>
                          <a:noFill/>
                        </a:ln>
                        <a:solidFill>
                          <a:schemeClr val="tx1"/>
                        </a:solidFill>
                        <a:effectLst/>
                        <a:latin typeface="+mn-lt"/>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Single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 $804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$666</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Married, both under 65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$1,683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$1,393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Married Spouse over 65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$1,087</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$900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79906261"/>
              </p:ext>
            </p:extLst>
          </p:nvPr>
        </p:nvGraphicFramePr>
        <p:xfrm>
          <a:off x="1077686" y="3485065"/>
          <a:ext cx="3418114" cy="1968040"/>
        </p:xfrm>
        <a:graphic>
          <a:graphicData uri="http://schemas.openxmlformats.org/drawingml/2006/table">
            <a:tbl>
              <a:tblPr firstRow="1" bandRow="1">
                <a:tableStyleId>{5C22544A-7EE6-4342-B048-85BDC9FD1C3A}</a:tableStyleId>
              </a:tblPr>
              <a:tblGrid>
                <a:gridCol w="2351314">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n-lt"/>
                          <a:cs typeface="Arial" charset="0"/>
                        </a:rPr>
                        <a:t>Normal Retiree –Age 65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n-lt"/>
                          <a:cs typeface="Arial" charset="0"/>
                        </a:rPr>
                        <a:t>(Medicare Eligible)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n-lt"/>
                          <a:cs typeface="Arial" charset="0"/>
                        </a:rPr>
                        <a:t>Monthly Cost</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Single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$241</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Married, spouse under 65 not Medicare Eligible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$977</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Married, both Medicare Eligible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$483</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03226091"/>
              </p:ext>
            </p:extLst>
          </p:nvPr>
        </p:nvGraphicFramePr>
        <p:xfrm>
          <a:off x="5067300" y="3505200"/>
          <a:ext cx="3352800" cy="1620504"/>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tblGrid>
              <a:tr h="57400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n-lt"/>
                          <a:cs typeface="Arial" charset="0"/>
                        </a:rPr>
                        <a:t>Disability Retiree  </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n-lt"/>
                          <a:cs typeface="Arial" charset="0"/>
                        </a:rPr>
                        <a:t>Monthly Cost</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Single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$200</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Married, both under 65</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$617</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6414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mn-lt"/>
                          <a:cs typeface="Arial" charset="0"/>
                        </a:rPr>
                        <a:t>Married, one over 65</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mn-lt"/>
                          <a:cs typeface="Arial" charset="0"/>
                        </a:rPr>
                        <a:t>$311</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1237861" y="5722530"/>
            <a:ext cx="6781800" cy="341632"/>
          </a:xfrm>
          <a:prstGeom prst="rect">
            <a:avLst/>
          </a:prstGeom>
          <a:noFill/>
        </p:spPr>
        <p:txBody>
          <a:bodyPr wrap="square" rtlCol="0">
            <a:spAutoFit/>
          </a:bodyPr>
          <a:lstStyle/>
          <a:p>
            <a:pPr algn="ctr" eaLnBrk="1" hangingPunct="1">
              <a:lnSpc>
                <a:spcPct val="90000"/>
              </a:lnSpc>
              <a:buFont typeface="Wingdings" pitchFamily="2" charset="2"/>
              <a:buNone/>
            </a:pPr>
            <a:r>
              <a:rPr lang="en-US" dirty="0">
                <a:latin typeface="+mn-lt"/>
              </a:rPr>
              <a:t>Dental and Vision Coverage = $94.00 per month </a:t>
            </a:r>
            <a:endParaRPr lang="en-US" sz="1200" dirty="0">
              <a:latin typeface="+mn-lt"/>
            </a:endParaRPr>
          </a:p>
        </p:txBody>
      </p:sp>
      <p:pic>
        <p:nvPicPr>
          <p:cNvPr id="12" name="Picture 4" descr="j01860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1524000"/>
            <a:ext cx="1447800" cy="148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dirty="0"/>
              <a:t>Retiree Health Factors</a:t>
            </a:r>
          </a:p>
        </p:txBody>
      </p:sp>
      <p:sp>
        <p:nvSpPr>
          <p:cNvPr id="256003" name="Rectangle 3"/>
          <p:cNvSpPr>
            <a:spLocks noGrp="1" noChangeArrowheads="1"/>
          </p:cNvSpPr>
          <p:nvPr>
            <p:ph type="body" idx="1"/>
          </p:nvPr>
        </p:nvSpPr>
        <p:spPr>
          <a:xfrm>
            <a:off x="3810000" y="1524000"/>
            <a:ext cx="3962400" cy="304800"/>
          </a:xfrm>
        </p:spPr>
        <p:txBody>
          <a:bodyPr/>
          <a:lstStyle/>
          <a:p>
            <a:pPr>
              <a:buClr>
                <a:schemeClr val="tx1"/>
              </a:buClr>
              <a:buNone/>
            </a:pPr>
            <a:r>
              <a:rPr lang="en-US" sz="1400" dirty="0"/>
              <a:t>Hours During 60 Months Prior to Retirement</a:t>
            </a:r>
          </a:p>
        </p:txBody>
      </p:sp>
      <p:graphicFrame>
        <p:nvGraphicFramePr>
          <p:cNvPr id="2" name="Table 1"/>
          <p:cNvGraphicFramePr>
            <a:graphicFrameLocks noGrp="1"/>
          </p:cNvGraphicFramePr>
          <p:nvPr>
            <p:extLst>
              <p:ext uri="{D42A27DB-BD31-4B8C-83A1-F6EECF244321}">
                <p14:modId xmlns:p14="http://schemas.microsoft.com/office/powerpoint/2010/main" val="3218106575"/>
              </p:ext>
            </p:extLst>
          </p:nvPr>
        </p:nvGraphicFramePr>
        <p:xfrm>
          <a:off x="1676400" y="1905000"/>
          <a:ext cx="6096000" cy="31750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a:ln>
                            <a:noFill/>
                          </a:ln>
                          <a:solidFill>
                            <a:schemeClr val="tx1"/>
                          </a:solidFill>
                          <a:effectLst/>
                          <a:latin typeface="Tahoma" charset="0"/>
                          <a:cs typeface="Arial" charset="0"/>
                        </a:rPr>
                        <a:t>Total Hours Reported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6,800 &amp; over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5,100 to 6,799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3,400 to 5,099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1,700 to 3,399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51,000 &amp; over </a:t>
                      </a:r>
                      <a:r>
                        <a:rPr kumimoji="0" lang="en-US" sz="900" b="0" i="0" u="none" strike="noStrike" cap="none" normalizeH="0" baseline="0" dirty="0">
                          <a:ln>
                            <a:noFill/>
                          </a:ln>
                          <a:solidFill>
                            <a:schemeClr val="tx1"/>
                          </a:solidFill>
                          <a:effectLst/>
                          <a:latin typeface="Tahoma" charset="0"/>
                          <a:cs typeface="Arial" charset="0"/>
                        </a:rPr>
                        <a:t>(30 yrs)</a:t>
                      </a:r>
                      <a:endParaRPr kumimoji="0" lang="en-US" sz="1400" b="0" i="0" u="none" strike="noStrike" cap="none" normalizeH="0" baseline="0" dirty="0">
                        <a:ln>
                          <a:noFill/>
                        </a:ln>
                        <a:solidFill>
                          <a:schemeClr val="tx1"/>
                        </a:solidFill>
                        <a:effectLst/>
                        <a:latin typeface="Tahoma"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42,500 to 50,999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34,000 to 42,499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Tahoma" charset="0"/>
                          <a:cs typeface="Arial" charset="0"/>
                        </a:rPr>
                        <a:t>1.33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25,500 to 33,999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17,000 to 25,499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8,500 to 16,999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1.84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Under 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1.97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a:ln>
                            <a:noFill/>
                          </a:ln>
                          <a:solidFill>
                            <a:schemeClr val="tx1"/>
                          </a:solidFill>
                          <a:effectLst/>
                          <a:latin typeface="Tahoma" charset="0"/>
                          <a:cs typeface="Arial" charset="0"/>
                        </a:rPr>
                        <a:t>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a:ln>
                            <a:noFill/>
                          </a:ln>
                          <a:solidFill>
                            <a:schemeClr val="tx1"/>
                          </a:solidFill>
                          <a:effectLst/>
                          <a:latin typeface="Tahoma" charset="0"/>
                          <a:cs typeface="Arial" charset="0"/>
                        </a:rPr>
                        <a:t>2.04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3" name="TextBox 2"/>
          <p:cNvSpPr txBox="1"/>
          <p:nvPr/>
        </p:nvSpPr>
        <p:spPr>
          <a:xfrm>
            <a:off x="990600" y="5257800"/>
            <a:ext cx="6858000" cy="1061829"/>
          </a:xfrm>
          <a:prstGeom prst="rect">
            <a:avLst/>
          </a:prstGeom>
          <a:noFill/>
        </p:spPr>
        <p:txBody>
          <a:bodyPr wrap="square" rtlCol="0">
            <a:spAutoFit/>
          </a:bodyPr>
          <a:lstStyle/>
          <a:p>
            <a:pPr>
              <a:spcBef>
                <a:spcPct val="50000"/>
              </a:spcBef>
            </a:pPr>
            <a:r>
              <a:rPr lang="en-US" sz="1400" u="sng" dirty="0">
                <a:solidFill>
                  <a:schemeClr val="folHlink"/>
                </a:solidFill>
                <a:latin typeface="+mn-lt"/>
              </a:rPr>
              <a:t>Example:</a:t>
            </a:r>
            <a:r>
              <a:rPr lang="en-US" sz="1400" dirty="0">
                <a:solidFill>
                  <a:schemeClr val="folHlink"/>
                </a:solidFill>
                <a:latin typeface="+mn-lt"/>
              </a:rPr>
              <a:t> </a:t>
            </a:r>
            <a:r>
              <a:rPr lang="en-US" sz="1400" dirty="0">
                <a:latin typeface="+mn-lt"/>
              </a:rPr>
              <a:t>Member has 35,000 total hrs &amp; 4,000 hrs in last 60 months:</a:t>
            </a:r>
            <a:r>
              <a:rPr lang="en-US" sz="1400" dirty="0">
                <a:solidFill>
                  <a:schemeClr val="folHlink"/>
                </a:solidFill>
                <a:latin typeface="+mn-lt"/>
              </a:rPr>
              <a:t> </a:t>
            </a:r>
            <a:r>
              <a:rPr lang="en-US" sz="1400" dirty="0">
                <a:latin typeface="+mn-lt"/>
              </a:rPr>
              <a:t>Early Retiree (58), Spouse under 65</a:t>
            </a:r>
          </a:p>
          <a:p>
            <a:pPr>
              <a:spcBef>
                <a:spcPct val="50000"/>
              </a:spcBef>
            </a:pPr>
            <a:r>
              <a:rPr lang="en-US" sz="1400" dirty="0">
                <a:latin typeface="+mn-lt"/>
              </a:rPr>
              <a:t>          	</a:t>
            </a:r>
            <a:r>
              <a:rPr lang="en-US" sz="1400" u="sng" dirty="0">
                <a:solidFill>
                  <a:schemeClr val="folHlink"/>
                </a:solidFill>
                <a:latin typeface="+mn-lt"/>
              </a:rPr>
              <a:t>Standard Medical</a:t>
            </a:r>
            <a:r>
              <a:rPr lang="en-US" sz="1400" dirty="0">
                <a:solidFill>
                  <a:schemeClr val="folHlink"/>
                </a:solidFill>
                <a:latin typeface="+mn-lt"/>
              </a:rPr>
              <a:t>         </a:t>
            </a:r>
            <a:r>
              <a:rPr lang="en-US" sz="1400" u="sng" dirty="0">
                <a:solidFill>
                  <a:schemeClr val="folHlink"/>
                </a:solidFill>
                <a:latin typeface="+mn-lt"/>
              </a:rPr>
              <a:t>Factor </a:t>
            </a:r>
            <a:r>
              <a:rPr lang="en-US" sz="1400" dirty="0">
                <a:solidFill>
                  <a:schemeClr val="folHlink"/>
                </a:solidFill>
                <a:latin typeface="+mn-lt"/>
              </a:rPr>
              <a:t>        </a:t>
            </a:r>
            <a:r>
              <a:rPr lang="en-US" sz="1400" u="sng" dirty="0">
                <a:solidFill>
                  <a:schemeClr val="folHlink"/>
                </a:solidFill>
                <a:latin typeface="+mn-lt"/>
              </a:rPr>
              <a:t>Adjusted Rate</a:t>
            </a:r>
            <a:r>
              <a:rPr lang="en-US" sz="1400" dirty="0">
                <a:latin typeface="+mn-lt"/>
              </a:rPr>
              <a:t>                   		     $1,393          *          1.33      =       $1,853</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dirty="0"/>
              <a:t>Pre–Retirement Benefits</a:t>
            </a:r>
          </a:p>
        </p:txBody>
      </p:sp>
      <p:sp>
        <p:nvSpPr>
          <p:cNvPr id="229379" name="Rectangle 3"/>
          <p:cNvSpPr>
            <a:spLocks noGrp="1" noChangeArrowheads="1"/>
          </p:cNvSpPr>
          <p:nvPr>
            <p:ph type="body" idx="1"/>
          </p:nvPr>
        </p:nvSpPr>
        <p:spPr>
          <a:xfrm>
            <a:off x="1066800" y="1447800"/>
            <a:ext cx="7543800" cy="5029200"/>
          </a:xfrm>
        </p:spPr>
        <p:txBody>
          <a:bodyPr/>
          <a:lstStyle/>
          <a:p>
            <a:pPr marL="0" indent="0">
              <a:buNone/>
            </a:pPr>
            <a:r>
              <a:rPr lang="en-US" sz="2400" u="sng" dirty="0"/>
              <a:t>What happens if I die </a:t>
            </a:r>
            <a:r>
              <a:rPr lang="en-US" sz="2400" i="1" u="sng" dirty="0"/>
              <a:t>before</a:t>
            </a:r>
            <a:r>
              <a:rPr lang="en-US" sz="2400" u="sng" dirty="0"/>
              <a:t> retirement?</a:t>
            </a:r>
          </a:p>
          <a:p>
            <a:pPr marL="0" indent="0">
              <a:buNone/>
            </a:pPr>
            <a:endParaRPr lang="en-US" u="sng" dirty="0"/>
          </a:p>
          <a:p>
            <a:r>
              <a:rPr lang="en-US" u="sng" dirty="0"/>
              <a:t>Pre-Retirement Death-in-Service Benefit -(Single)</a:t>
            </a:r>
          </a:p>
          <a:p>
            <a:pPr lvl="1"/>
            <a:r>
              <a:rPr lang="en-US" dirty="0"/>
              <a:t>If you are single, vested and die while working in covered employment, your </a:t>
            </a:r>
            <a:r>
              <a:rPr lang="en-US" i="1" dirty="0"/>
              <a:t>named beneficiary</a:t>
            </a:r>
            <a:r>
              <a:rPr lang="en-US" dirty="0"/>
              <a:t> will receive a pension of 50% of your accrued benefit for up to ten years.</a:t>
            </a:r>
          </a:p>
          <a:p>
            <a:pPr lvl="1"/>
            <a:endParaRPr lang="en-US" dirty="0"/>
          </a:p>
          <a:p>
            <a:pPr lvl="1"/>
            <a:r>
              <a:rPr lang="en-US" dirty="0"/>
              <a:t>Must have a designated beneficiary on file with the Benefits Office.</a:t>
            </a:r>
          </a:p>
          <a:p>
            <a:pPr lvl="1"/>
            <a:endParaRPr lang="en-US" dirty="0"/>
          </a:p>
          <a:p>
            <a:r>
              <a:rPr lang="en-US" u="sng" dirty="0"/>
              <a:t>Pre-Retirement Surviving Spouse Benefit – (Married)</a:t>
            </a:r>
          </a:p>
          <a:p>
            <a:pPr lvl="1"/>
            <a:r>
              <a:rPr lang="en-US" dirty="0"/>
              <a:t>If you are vested and die while working in covered employment, your spouse will receive a benefit for life equal to ½ of your monthly benefit in the Straight Life Pension form unreduced for age.</a:t>
            </a:r>
          </a:p>
          <a:p>
            <a:pPr marL="457200" lvl="1" indent="0">
              <a:buNone/>
            </a:pPr>
            <a:endParaRPr lang="en-US" dirty="0"/>
          </a:p>
          <a:p>
            <a:pPr lvl="1"/>
            <a:r>
              <a:rPr lang="en-US" dirty="0"/>
              <a:t>Spouse and dependents may be entitled to continue health coverage.</a:t>
            </a:r>
          </a:p>
          <a:p>
            <a:pPr lvl="1">
              <a:buFontTx/>
              <a:buNone/>
            </a:pPr>
            <a:endParaRPr lang="en-US" dirty="0"/>
          </a:p>
          <a:p>
            <a:endParaRPr lang="en-US" dirty="0"/>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Post–Retirement Benefits</a:t>
            </a:r>
          </a:p>
        </p:txBody>
      </p:sp>
      <p:sp>
        <p:nvSpPr>
          <p:cNvPr id="3" name="Content Placeholder 2"/>
          <p:cNvSpPr>
            <a:spLocks noGrp="1"/>
          </p:cNvSpPr>
          <p:nvPr>
            <p:ph idx="1"/>
          </p:nvPr>
        </p:nvSpPr>
        <p:spPr/>
        <p:txBody>
          <a:bodyPr/>
          <a:lstStyle/>
          <a:p>
            <a:pPr marL="0" indent="0" eaLnBrk="1" hangingPunct="1">
              <a:lnSpc>
                <a:spcPct val="80000"/>
              </a:lnSpc>
              <a:buNone/>
            </a:pPr>
            <a:r>
              <a:rPr lang="en-US" sz="2400" u="sng" dirty="0"/>
              <a:t>What happens when I die </a:t>
            </a:r>
            <a:r>
              <a:rPr lang="en-US" sz="2400" i="1" u="sng" dirty="0"/>
              <a:t>after</a:t>
            </a:r>
            <a:r>
              <a:rPr lang="en-US" sz="2400" u="sng" dirty="0"/>
              <a:t> retirement?</a:t>
            </a:r>
          </a:p>
          <a:p>
            <a:pPr eaLnBrk="1" hangingPunct="1">
              <a:lnSpc>
                <a:spcPct val="80000"/>
              </a:lnSpc>
              <a:buFont typeface="Wingdings" pitchFamily="2" charset="2"/>
              <a:buChar char="Ø"/>
            </a:pPr>
            <a:endParaRPr lang="en-US" dirty="0"/>
          </a:p>
          <a:p>
            <a:pPr eaLnBrk="1" hangingPunct="1">
              <a:lnSpc>
                <a:spcPct val="80000"/>
              </a:lnSpc>
              <a:buFont typeface="Wingdings" pitchFamily="2" charset="2"/>
              <a:buChar char="Ø"/>
            </a:pPr>
            <a:r>
              <a:rPr lang="en-US" dirty="0"/>
              <a:t>Depending on option selected at retirement, your spouse or beneficiary may be entitled to a monthly survivor benefit.</a:t>
            </a:r>
          </a:p>
          <a:p>
            <a:pPr eaLnBrk="1" hangingPunct="1">
              <a:lnSpc>
                <a:spcPct val="80000"/>
              </a:lnSpc>
              <a:buFont typeface="Wingdings" pitchFamily="2" charset="2"/>
              <a:buChar char="Ø"/>
            </a:pPr>
            <a:endParaRPr lang="en-US" dirty="0"/>
          </a:p>
          <a:p>
            <a:pPr eaLnBrk="1" hangingPunct="1">
              <a:lnSpc>
                <a:spcPct val="80000"/>
              </a:lnSpc>
              <a:buFont typeface="Wingdings" pitchFamily="2" charset="2"/>
              <a:buChar char="Ø"/>
            </a:pPr>
            <a:r>
              <a:rPr lang="en-US" u="sng" dirty="0"/>
              <a:t>Married:</a:t>
            </a:r>
            <a:r>
              <a:rPr lang="en-US" dirty="0"/>
              <a:t> Spouse may be entitled to a continuation of health benefits.</a:t>
            </a:r>
          </a:p>
          <a:p>
            <a:pPr eaLnBrk="1" hangingPunct="1">
              <a:lnSpc>
                <a:spcPct val="80000"/>
              </a:lnSpc>
            </a:pPr>
            <a:endParaRPr lang="en-US" dirty="0"/>
          </a:p>
          <a:p>
            <a:pPr eaLnBrk="1" hangingPunct="1">
              <a:lnSpc>
                <a:spcPct val="80000"/>
              </a:lnSpc>
              <a:buFont typeface="Wingdings" pitchFamily="2" charset="2"/>
              <a:buChar char="Ø"/>
            </a:pPr>
            <a:r>
              <a:rPr lang="en-US" dirty="0"/>
              <a:t>Beneficiary is entitled to a $5,000 death benefit (excludes Disability Retiree under age 65 )</a:t>
            </a:r>
          </a:p>
          <a:p>
            <a:pPr eaLnBrk="1" hangingPunct="1">
              <a:lnSpc>
                <a:spcPct val="80000"/>
              </a:lnSpc>
              <a:buFont typeface="Wingdings" pitchFamily="2" charset="2"/>
              <a:buNone/>
            </a:pPr>
            <a:r>
              <a:rPr lang="en-US" dirty="0"/>
              <a:t>             </a:t>
            </a:r>
            <a:endParaRPr lang="en-US" u="sng" dirty="0"/>
          </a:p>
          <a:p>
            <a:pPr eaLnBrk="1" hangingPunct="1">
              <a:lnSpc>
                <a:spcPct val="80000"/>
              </a:lnSpc>
              <a:buFont typeface="Wingdings" pitchFamily="2" charset="2"/>
              <a:buChar char="Ø"/>
            </a:pPr>
            <a:r>
              <a:rPr lang="en-US" dirty="0"/>
              <a:t>Beneficiary of a Disability Retiree under age 65 is entitled to $40,000 life insurance if the are covered by Health Plan at the time of their death.</a:t>
            </a:r>
          </a:p>
          <a:p>
            <a:endParaRPr lang="en-US" dirty="0"/>
          </a:p>
        </p:txBody>
      </p:sp>
    </p:spTree>
    <p:extLst>
      <p:ext uri="{BB962C8B-B14F-4D97-AF65-F5344CB8AC3E}">
        <p14:creationId xmlns:p14="http://schemas.microsoft.com/office/powerpoint/2010/main" val="240143205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a:t>Retiree Health Coverage</a:t>
            </a:r>
          </a:p>
        </p:txBody>
      </p:sp>
      <p:sp>
        <p:nvSpPr>
          <p:cNvPr id="258051" name="Rectangle 3"/>
          <p:cNvSpPr>
            <a:spLocks noGrp="1" noChangeArrowheads="1"/>
          </p:cNvSpPr>
          <p:nvPr>
            <p:ph type="body" idx="1"/>
          </p:nvPr>
        </p:nvSpPr>
        <p:spPr/>
        <p:txBody>
          <a:bodyPr/>
          <a:lstStyle/>
          <a:p>
            <a:pPr eaLnBrk="1" hangingPunct="1">
              <a:buFont typeface="Wingdings" pitchFamily="2" charset="2"/>
              <a:buChar char="Ø"/>
            </a:pPr>
            <a:endParaRPr lang="en-US" dirty="0"/>
          </a:p>
          <a:p>
            <a:pPr eaLnBrk="1" hangingPunct="1">
              <a:buFont typeface="Wingdings" pitchFamily="2" charset="2"/>
              <a:buChar char="Ø"/>
            </a:pPr>
            <a:endParaRPr lang="en-US" dirty="0"/>
          </a:p>
          <a:p>
            <a:pPr eaLnBrk="1" hangingPunct="1">
              <a:buFont typeface="Wingdings" pitchFamily="2" charset="2"/>
              <a:buChar char="Ø"/>
            </a:pPr>
            <a:r>
              <a:rPr lang="en-US" sz="2000" dirty="0"/>
              <a:t>Eligibility for Retiree Health Coverage.</a:t>
            </a:r>
          </a:p>
          <a:p>
            <a:pPr eaLnBrk="1" hangingPunct="1">
              <a:buFont typeface="Wingdings" pitchFamily="2" charset="2"/>
              <a:buChar char="Ø"/>
            </a:pPr>
            <a:endParaRPr lang="en-US" sz="2000" dirty="0"/>
          </a:p>
          <a:p>
            <a:pPr eaLnBrk="1" hangingPunct="1">
              <a:buFont typeface="Wingdings" pitchFamily="2" charset="2"/>
              <a:buChar char="Ø"/>
            </a:pPr>
            <a:r>
              <a:rPr lang="en-US" sz="2000" dirty="0"/>
              <a:t>Continuity of health coverage.</a:t>
            </a:r>
          </a:p>
          <a:p>
            <a:pPr eaLnBrk="1" hangingPunct="1">
              <a:buFont typeface="Wingdings" pitchFamily="2" charset="2"/>
              <a:buChar char="Ø"/>
            </a:pPr>
            <a:endParaRPr lang="en-US" sz="2000" dirty="0"/>
          </a:p>
          <a:p>
            <a:pPr eaLnBrk="1" hangingPunct="1">
              <a:buFont typeface="Wingdings" pitchFamily="2" charset="2"/>
              <a:buChar char="Ø"/>
            </a:pPr>
            <a:r>
              <a:rPr lang="en-US" sz="2000" dirty="0"/>
              <a:t>Will my health rates remain the same throughout my retirement?</a:t>
            </a:r>
          </a:p>
          <a:p>
            <a:pPr eaLnBrk="1" hangingPunct="1">
              <a:buFont typeface="Wingdings" pitchFamily="2" charset="2"/>
              <a:buChar char="Ø"/>
            </a:pPr>
            <a:endParaRPr lang="en-US" sz="2000" dirty="0"/>
          </a:p>
          <a:p>
            <a:pPr eaLnBrk="1" hangingPunct="1">
              <a:buFont typeface="Wingdings" pitchFamily="2" charset="2"/>
              <a:buChar char="Ø"/>
            </a:pPr>
            <a:r>
              <a:rPr lang="en-US" sz="2000" dirty="0"/>
              <a:t>How does Medicare affect my NEI health coverage?</a:t>
            </a:r>
          </a:p>
          <a:p>
            <a:pPr marL="0" indent="0">
              <a:buClr>
                <a:schemeClr val="tx1"/>
              </a:buClr>
              <a:buNone/>
            </a:pPr>
            <a:endParaRPr lang="en-US" dirty="0"/>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Disqualifying Employment</a:t>
            </a:r>
          </a:p>
        </p:txBody>
      </p:sp>
      <p:sp>
        <p:nvSpPr>
          <p:cNvPr id="3" name="Content Placeholder 2"/>
          <p:cNvSpPr>
            <a:spLocks noGrp="1"/>
          </p:cNvSpPr>
          <p:nvPr>
            <p:ph idx="1"/>
          </p:nvPr>
        </p:nvSpPr>
        <p:spPr>
          <a:xfrm>
            <a:off x="838200" y="1524000"/>
            <a:ext cx="7772400" cy="4419600"/>
          </a:xfrm>
        </p:spPr>
        <p:txBody>
          <a:bodyPr/>
          <a:lstStyle/>
          <a:p>
            <a:r>
              <a:rPr lang="en-US" sz="2000" b="1" u="sng" dirty="0"/>
              <a:t>What type of work is considered Disqualifying Employment ?</a:t>
            </a:r>
          </a:p>
          <a:p>
            <a:pPr marL="0" indent="0">
              <a:buNone/>
            </a:pPr>
            <a:endParaRPr lang="en-US" u="sng" dirty="0">
              <a:solidFill>
                <a:srgbClr val="003399"/>
              </a:solidFill>
            </a:endParaRPr>
          </a:p>
          <a:p>
            <a:pPr lvl="1">
              <a:spcBef>
                <a:spcPts val="600"/>
              </a:spcBef>
              <a:buFont typeface="Wingdings" pitchFamily="2" charset="2"/>
              <a:buChar char="Ø"/>
            </a:pPr>
            <a:r>
              <a:rPr lang="en-US" sz="1800" dirty="0"/>
              <a:t>Any type of work covered by the NEIHBP</a:t>
            </a:r>
          </a:p>
          <a:p>
            <a:pPr lvl="1">
              <a:spcBef>
                <a:spcPts val="600"/>
              </a:spcBef>
              <a:buFont typeface="Wingdings" pitchFamily="2" charset="2"/>
              <a:buChar char="Ø"/>
            </a:pPr>
            <a:r>
              <a:rPr lang="en-US" sz="1800" dirty="0"/>
              <a:t>Self-employment in the elevator industry</a:t>
            </a:r>
          </a:p>
          <a:p>
            <a:pPr lvl="1">
              <a:spcBef>
                <a:spcPts val="600"/>
              </a:spcBef>
              <a:buFont typeface="Wingdings" pitchFamily="2" charset="2"/>
              <a:buChar char="Ø"/>
            </a:pPr>
            <a:r>
              <a:rPr lang="en-US" sz="1800" dirty="0"/>
              <a:t>Salaried employment in the elevator industry</a:t>
            </a:r>
          </a:p>
          <a:p>
            <a:pPr lvl="1">
              <a:spcBef>
                <a:spcPts val="600"/>
              </a:spcBef>
              <a:buFont typeface="Wingdings" pitchFamily="2" charset="2"/>
              <a:buChar char="Ø"/>
            </a:pPr>
            <a:r>
              <a:rPr lang="en-US" sz="1800" dirty="0"/>
              <a:t>Non-union employment in the elevator industry</a:t>
            </a:r>
          </a:p>
          <a:p>
            <a:pPr lvl="1">
              <a:spcBef>
                <a:spcPts val="600"/>
              </a:spcBef>
              <a:buFont typeface="Wingdings" pitchFamily="2" charset="2"/>
              <a:buChar char="Ø"/>
            </a:pPr>
            <a:r>
              <a:rPr lang="en-US" sz="1800" dirty="0"/>
              <a:t>Performing sales in the elevator industry</a:t>
            </a:r>
          </a:p>
          <a:p>
            <a:pPr lvl="1">
              <a:spcBef>
                <a:spcPts val="600"/>
              </a:spcBef>
              <a:buFont typeface="Wingdings" pitchFamily="2" charset="2"/>
              <a:buChar char="Ø"/>
            </a:pPr>
            <a:r>
              <a:rPr lang="en-US" sz="1800" dirty="0"/>
              <a:t>“Consulting” in the elevator trade</a:t>
            </a:r>
          </a:p>
          <a:p>
            <a:endParaRPr lang="en-US" b="1" u="sng" dirty="0"/>
          </a:p>
          <a:p>
            <a:r>
              <a:rPr lang="en-US" b="1" u="sng" dirty="0"/>
              <a:t>Exclusions:</a:t>
            </a:r>
            <a:r>
              <a:rPr lang="en-US" b="1" dirty="0"/>
              <a:t> </a:t>
            </a:r>
          </a:p>
          <a:p>
            <a:pPr>
              <a:buFont typeface="Wingdings" pitchFamily="2" charset="2"/>
              <a:buChar char="Ø"/>
            </a:pPr>
            <a:r>
              <a:rPr lang="en-US" dirty="0"/>
              <a:t>	Working solely as an elevator safety inspector </a:t>
            </a:r>
            <a:r>
              <a:rPr lang="en-US" u="sng" dirty="0"/>
              <a:t>or</a:t>
            </a:r>
            <a:r>
              <a:rPr lang="en-US" dirty="0"/>
              <a:t> as an 	instructor for NEIEP.</a:t>
            </a:r>
          </a:p>
          <a:p>
            <a:endParaRPr lang="en-US" dirty="0"/>
          </a:p>
        </p:txBody>
      </p:sp>
      <p:pic>
        <p:nvPicPr>
          <p:cNvPr id="5" name="Picture 10" descr="j01995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629400" y="1905000"/>
            <a:ext cx="2125663" cy="3200400"/>
          </a:xfrm>
          <a:prstGeom prst="rect">
            <a:avLst/>
          </a:prstGeom>
        </p:spPr>
      </p:pic>
    </p:spTree>
    <p:extLst>
      <p:ext uri="{BB962C8B-B14F-4D97-AF65-F5344CB8AC3E}">
        <p14:creationId xmlns:p14="http://schemas.microsoft.com/office/powerpoint/2010/main" val="175609425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Disqualifying Employment</a:t>
            </a:r>
          </a:p>
        </p:txBody>
      </p:sp>
      <p:sp>
        <p:nvSpPr>
          <p:cNvPr id="3" name="Content Placeholder 2"/>
          <p:cNvSpPr>
            <a:spLocks noGrp="1"/>
          </p:cNvSpPr>
          <p:nvPr>
            <p:ph idx="1"/>
          </p:nvPr>
        </p:nvSpPr>
        <p:spPr>
          <a:xfrm>
            <a:off x="914400" y="1524000"/>
            <a:ext cx="7696200" cy="4953000"/>
          </a:xfrm>
        </p:spPr>
        <p:txBody>
          <a:bodyPr/>
          <a:lstStyle/>
          <a:p>
            <a:pPr lvl="2" eaLnBrk="1" hangingPunct="1">
              <a:lnSpc>
                <a:spcPct val="80000"/>
              </a:lnSpc>
              <a:buFont typeface="Wingdings" pitchFamily="2" charset="2"/>
              <a:buChar char="Ø"/>
            </a:pPr>
            <a:r>
              <a:rPr lang="en-US" sz="2000" b="1" u="sng" dirty="0"/>
              <a:t>How many hours can I work after I retire ?</a:t>
            </a:r>
          </a:p>
          <a:p>
            <a:pPr eaLnBrk="1" hangingPunct="1">
              <a:lnSpc>
                <a:spcPct val="80000"/>
              </a:lnSpc>
            </a:pPr>
            <a:endParaRPr lang="en-US" sz="2000" b="1" dirty="0"/>
          </a:p>
          <a:p>
            <a:pPr lvl="1" eaLnBrk="1" hangingPunct="1">
              <a:lnSpc>
                <a:spcPct val="80000"/>
              </a:lnSpc>
            </a:pPr>
            <a:r>
              <a:rPr lang="en-US" dirty="0"/>
              <a:t>Retirees under age 65 </a:t>
            </a:r>
            <a:r>
              <a:rPr lang="en-US" u="sng" dirty="0"/>
              <a:t>cannot work any hours</a:t>
            </a:r>
            <a:r>
              <a:rPr lang="en-US" dirty="0"/>
              <a:t> in Disqualifying Employment without suspension of pension.</a:t>
            </a:r>
          </a:p>
          <a:p>
            <a:pPr lvl="1" eaLnBrk="1" hangingPunct="1">
              <a:lnSpc>
                <a:spcPct val="80000"/>
              </a:lnSpc>
            </a:pPr>
            <a:endParaRPr lang="en-US" dirty="0"/>
          </a:p>
          <a:p>
            <a:pPr lvl="1" eaLnBrk="1" hangingPunct="1">
              <a:lnSpc>
                <a:spcPct val="80000"/>
              </a:lnSpc>
            </a:pPr>
            <a:r>
              <a:rPr lang="en-US" dirty="0"/>
              <a:t>Retirees age 65 to 70 ½* can work up to </a:t>
            </a:r>
            <a:r>
              <a:rPr lang="en-US" u="sng" dirty="0"/>
              <a:t>39 hours per month</a:t>
            </a:r>
            <a:r>
              <a:rPr lang="en-US" dirty="0"/>
              <a:t> in Disqualifying Employment without suspension of pension, however you must pay 100% of the cost of retiree health coverage while employed.</a:t>
            </a:r>
          </a:p>
          <a:p>
            <a:pPr lvl="1" eaLnBrk="1" hangingPunct="1">
              <a:lnSpc>
                <a:spcPct val="80000"/>
              </a:lnSpc>
            </a:pPr>
            <a:endParaRPr lang="en-US" dirty="0"/>
          </a:p>
          <a:p>
            <a:pPr lvl="1">
              <a:lnSpc>
                <a:spcPct val="80000"/>
              </a:lnSpc>
            </a:pPr>
            <a:r>
              <a:rPr lang="en-US" dirty="0"/>
              <a:t>Retirees over age 70 ½* </a:t>
            </a:r>
            <a:r>
              <a:rPr lang="en-US" u="sng" dirty="0"/>
              <a:t>can work any amount of hours</a:t>
            </a:r>
            <a:r>
              <a:rPr lang="en-US" dirty="0"/>
              <a:t> in Disqualifying Employment without suspension of pension, however you must pay 100% of the cost of retiree health coverage while employed.</a:t>
            </a:r>
          </a:p>
          <a:p>
            <a:pPr lvl="1" eaLnBrk="1" hangingPunct="1">
              <a:lnSpc>
                <a:spcPct val="80000"/>
              </a:lnSpc>
            </a:pPr>
            <a:endParaRPr lang="en-US" dirty="0"/>
          </a:p>
          <a:p>
            <a:pPr lvl="1" eaLnBrk="1" hangingPunct="1">
              <a:lnSpc>
                <a:spcPct val="80000"/>
              </a:lnSpc>
            </a:pPr>
            <a:r>
              <a:rPr lang="en-US" dirty="0"/>
              <a:t>A retired Employee whose pension benefits have been suspended due to working in Disqualifying Employment will also lose Retired Employees’ Health Benefits.</a:t>
            </a:r>
          </a:p>
          <a:p>
            <a:pPr marL="457200" lvl="1" indent="0" eaLnBrk="1" hangingPunct="1">
              <a:lnSpc>
                <a:spcPct val="80000"/>
              </a:lnSpc>
              <a:buNone/>
            </a:pPr>
            <a:endParaRPr lang="en-US" sz="1800" dirty="0"/>
          </a:p>
          <a:p>
            <a:pPr lvl="1" eaLnBrk="1" hangingPunct="1">
              <a:lnSpc>
                <a:spcPct val="80000"/>
              </a:lnSpc>
              <a:buFont typeface="Wingdings" pitchFamily="2" charset="2"/>
              <a:buNone/>
            </a:pPr>
            <a:r>
              <a:rPr lang="en-US" sz="1300" dirty="0"/>
              <a:t>*70 ½ is the April 1</a:t>
            </a:r>
            <a:r>
              <a:rPr lang="en-US" sz="1300" baseline="30000" dirty="0"/>
              <a:t>st</a:t>
            </a:r>
            <a:r>
              <a:rPr lang="en-US" sz="1300" dirty="0"/>
              <a:t> of the year following the year the pensioner attains 70 ½ years of age.</a:t>
            </a:r>
          </a:p>
          <a:p>
            <a:endParaRPr lang="en-US" dirty="0"/>
          </a:p>
        </p:txBody>
      </p:sp>
    </p:spTree>
    <p:extLst>
      <p:ext uri="{BB962C8B-B14F-4D97-AF65-F5344CB8AC3E}">
        <p14:creationId xmlns:p14="http://schemas.microsoft.com/office/powerpoint/2010/main" val="41656171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Life Events</a:t>
            </a:r>
          </a:p>
        </p:txBody>
      </p:sp>
      <p:sp>
        <p:nvSpPr>
          <p:cNvPr id="225283" name="Rectangle 3"/>
          <p:cNvSpPr>
            <a:spLocks noGrp="1" noChangeArrowheads="1"/>
          </p:cNvSpPr>
          <p:nvPr>
            <p:ph type="body" idx="1"/>
          </p:nvPr>
        </p:nvSpPr>
        <p:spPr/>
        <p:txBody>
          <a:bodyPr/>
          <a:lstStyle/>
          <a:p>
            <a:r>
              <a:rPr lang="en-US" dirty="0"/>
              <a:t>Always notify the Benefits Office if you…</a:t>
            </a:r>
          </a:p>
          <a:p>
            <a:pPr lvl="1"/>
            <a:r>
              <a:rPr lang="en-US" dirty="0"/>
              <a:t>Move</a:t>
            </a:r>
          </a:p>
          <a:p>
            <a:pPr lvl="1"/>
            <a:r>
              <a:rPr lang="en-US" dirty="0"/>
              <a:t>Marry</a:t>
            </a:r>
          </a:p>
          <a:p>
            <a:pPr lvl="1"/>
            <a:r>
              <a:rPr lang="en-US" dirty="0"/>
              <a:t>Divorce</a:t>
            </a:r>
          </a:p>
          <a:p>
            <a:pPr lvl="1"/>
            <a:r>
              <a:rPr lang="en-US" dirty="0"/>
              <a:t>Stop working</a:t>
            </a:r>
          </a:p>
          <a:p>
            <a:pPr lvl="1"/>
            <a:r>
              <a:rPr lang="en-US" dirty="0"/>
              <a:t>Want to retire (request a pension estimate or application)</a:t>
            </a:r>
          </a:p>
          <a:p>
            <a:pPr lvl="1"/>
            <a:r>
              <a:rPr lang="en-US" dirty="0"/>
              <a:t>Begin active military duty during IUEC employment</a:t>
            </a:r>
          </a:p>
          <a:p>
            <a:pPr lvl="1"/>
            <a:r>
              <a:rPr lang="en-US" dirty="0"/>
              <a:t>Become disabled in the elevator industry </a:t>
            </a:r>
          </a:p>
          <a:p>
            <a:pPr lvl="1"/>
            <a:r>
              <a:rPr lang="en-US" dirty="0"/>
              <a:t>Start working in the elevator industry after retirement</a:t>
            </a:r>
          </a:p>
          <a:p>
            <a:r>
              <a:rPr lang="en-US" dirty="0"/>
              <a:t>If you die, your beneficiary should contact the Benefits Office</a:t>
            </a:r>
          </a:p>
          <a:p>
            <a:endParaRPr lang="en-US" dirty="0"/>
          </a:p>
          <a:p>
            <a:pPr marL="0" indent="0">
              <a:buNone/>
            </a:pPr>
            <a:r>
              <a:rPr lang="en-US" sz="1000" dirty="0"/>
              <a:t>Your right to and amount of a pension benefit generally is determined in accordance with the terms of the National Elevator Industry Plan of Pension Benefits. Health benefits are determined in accordance with the terms of the National Elevator Industry Health Benefit Plan. </a:t>
            </a:r>
          </a:p>
          <a:p>
            <a:endParaRPr lang="en-US" dirty="0"/>
          </a:p>
          <a:p>
            <a:endParaRPr lang="en-US" dirty="0"/>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a:t>Questions?</a:t>
            </a:r>
          </a:p>
        </p:txBody>
      </p:sp>
      <p:sp>
        <p:nvSpPr>
          <p:cNvPr id="198659" name="Rectangle 3"/>
          <p:cNvSpPr>
            <a:spLocks noGrp="1" noChangeArrowheads="1"/>
          </p:cNvSpPr>
          <p:nvPr>
            <p:ph type="body" idx="1"/>
          </p:nvPr>
        </p:nvSpPr>
        <p:spPr>
          <a:xfrm>
            <a:off x="1066800" y="1524000"/>
            <a:ext cx="7543800" cy="3810000"/>
          </a:xfrm>
        </p:spPr>
        <p:txBody>
          <a:bodyPr/>
          <a:lstStyle/>
          <a:p>
            <a:endParaRPr lang="en-US" dirty="0"/>
          </a:p>
          <a:p>
            <a:pPr lvl="1"/>
            <a:endParaRPr lang="en-US" dirty="0"/>
          </a:p>
          <a:p>
            <a:r>
              <a:rPr lang="en-US" dirty="0"/>
              <a:t>Contact the Benefits Office at 800-523-4702 </a:t>
            </a:r>
          </a:p>
          <a:p>
            <a:r>
              <a:rPr lang="en-US" dirty="0"/>
              <a:t>For more detail see the Pension Plan Summary Plan Description at our website: www.neibenefits.org</a:t>
            </a:r>
          </a:p>
          <a:p>
            <a:pPr>
              <a:buFont typeface="Wingdings" pitchFamily="34" charset="2"/>
              <a:buNone/>
            </a:pPr>
            <a:r>
              <a:rPr lang="en-US" dirty="0"/>
              <a:t>	</a:t>
            </a:r>
            <a:endParaRPr lang="en-US" u="sng" dirty="0"/>
          </a:p>
          <a:p>
            <a:pPr>
              <a:buNone/>
            </a:pPr>
            <a:endParaRPr lang="en-US" dirty="0"/>
          </a:p>
        </p:txBody>
      </p:sp>
      <p:pic>
        <p:nvPicPr>
          <p:cNvPr id="5" name="Picture 4" descr="IUECLogo2flags"/>
          <p:cNvPicPr>
            <a:picLocks noChangeAspect="1" noChangeArrowheads="1"/>
          </p:cNvPicPr>
          <p:nvPr/>
        </p:nvPicPr>
        <p:blipFill>
          <a:blip r:embed="rId4" cstate="print"/>
          <a:srcRect/>
          <a:stretch>
            <a:fillRect/>
          </a:stretch>
        </p:blipFill>
        <p:spPr bwMode="auto">
          <a:xfrm>
            <a:off x="3657600" y="3505200"/>
            <a:ext cx="1524000" cy="1425575"/>
          </a:xfrm>
          <a:prstGeom prst="rect">
            <a:avLst/>
          </a:prstGeom>
          <a:noFill/>
          <a:ln w="9525">
            <a:noFill/>
            <a:miter lim="800000"/>
            <a:headEnd/>
            <a:tailEnd/>
          </a:ln>
        </p:spPr>
      </p:pic>
      <p:sp>
        <p:nvSpPr>
          <p:cNvPr id="7" name="TextBox 6"/>
          <p:cNvSpPr txBox="1">
            <a:spLocks noChangeArrowheads="1"/>
          </p:cNvSpPr>
          <p:nvPr/>
        </p:nvSpPr>
        <p:spPr bwMode="auto">
          <a:xfrm>
            <a:off x="1547327" y="5791200"/>
            <a:ext cx="6553200" cy="508000"/>
          </a:xfrm>
          <a:prstGeom prst="rect">
            <a:avLst/>
          </a:prstGeom>
          <a:noFill/>
          <a:ln w="9525">
            <a:noFill/>
            <a:miter lim="800000"/>
            <a:headEnd/>
            <a:tailEnd/>
          </a:ln>
        </p:spPr>
        <p:txBody>
          <a:bodyPr>
            <a:spAutoFit/>
          </a:bodyPr>
          <a:lstStyle/>
          <a:p>
            <a:r>
              <a:rPr lang="en-US" sz="900" dirty="0"/>
              <a:t>*The Summary Plan Description provides a summary of the benefits for participants in the National Elevator Industry Pension  Plan.  The actual Plan documents contain the information on which the Summary Plan Description and this Presentation is based—therefore, the actual Plan documents will govern the rights to benefits in all cases.  </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Welcome!</a:t>
            </a:r>
          </a:p>
        </p:txBody>
      </p:sp>
      <p:sp>
        <p:nvSpPr>
          <p:cNvPr id="65539" name="Rectangle 3"/>
          <p:cNvSpPr>
            <a:spLocks noGrp="1" noChangeArrowheads="1"/>
          </p:cNvSpPr>
          <p:nvPr>
            <p:ph type="body" idx="1"/>
          </p:nvPr>
        </p:nvSpPr>
        <p:spPr>
          <a:xfrm>
            <a:off x="1066800" y="1524000"/>
            <a:ext cx="7239000" cy="4419600"/>
          </a:xfrm>
        </p:spPr>
        <p:txBody>
          <a:bodyPr/>
          <a:lstStyle/>
          <a:p>
            <a:r>
              <a:rPr lang="en-US" sz="2000" dirty="0"/>
              <a:t>Retire with us!</a:t>
            </a:r>
          </a:p>
          <a:p>
            <a:pPr lvl="1"/>
            <a:r>
              <a:rPr lang="en-US" sz="1800" dirty="0"/>
              <a:t>Your Pension Plan was designed to provide you with an income during retirement</a:t>
            </a:r>
          </a:p>
          <a:p>
            <a:pPr marL="457200" lvl="1" indent="0">
              <a:buNone/>
            </a:pPr>
            <a:endParaRPr lang="en-US" sz="1800" dirty="0"/>
          </a:p>
          <a:p>
            <a:pPr lvl="1"/>
            <a:r>
              <a:rPr lang="en-US" sz="1800" dirty="0"/>
              <a:t>Your Pension Plan is a “defined benefit” plan---meaning the plan provides a specified monthly benefit amount </a:t>
            </a:r>
          </a:p>
          <a:p>
            <a:pPr marL="457200" lvl="1" indent="0">
              <a:buNone/>
            </a:pPr>
            <a:endParaRPr lang="en-US" dirty="0"/>
          </a:p>
          <a:p>
            <a:r>
              <a:rPr lang="en-US" sz="2000" dirty="0"/>
              <a:t>Other sources of retirement income include:</a:t>
            </a:r>
          </a:p>
          <a:p>
            <a:pPr lvl="1"/>
            <a:r>
              <a:rPr lang="en-US" sz="1800" dirty="0"/>
              <a:t>Annuity and 401(k) Retirement Plan</a:t>
            </a:r>
          </a:p>
          <a:p>
            <a:pPr lvl="1"/>
            <a:r>
              <a:rPr lang="en-US" sz="1800" dirty="0"/>
              <a:t>Social Security</a:t>
            </a:r>
          </a:p>
          <a:p>
            <a:pPr lvl="1"/>
            <a:r>
              <a:rPr lang="en-US" sz="1800" dirty="0"/>
              <a:t>Personal savings</a:t>
            </a:r>
          </a:p>
          <a:p>
            <a:pPr lvl="1">
              <a:buFontTx/>
              <a:buNone/>
            </a:pPr>
            <a:endParaRPr lang="en-US" dirty="0"/>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81000" y="304800"/>
            <a:ext cx="8229600" cy="990600"/>
          </a:xfrm>
        </p:spPr>
        <p:txBody>
          <a:bodyPr/>
          <a:lstStyle/>
          <a:p>
            <a:r>
              <a:rPr lang="en-US"/>
              <a:t>Types of Pensions </a:t>
            </a:r>
          </a:p>
        </p:txBody>
      </p:sp>
      <p:sp>
        <p:nvSpPr>
          <p:cNvPr id="158736" name="Rectangle 16"/>
          <p:cNvSpPr>
            <a:spLocks noGrp="1" noChangeArrowheads="1"/>
          </p:cNvSpPr>
          <p:nvPr>
            <p:ph type="body" idx="1"/>
          </p:nvPr>
        </p:nvSpPr>
        <p:spPr>
          <a:xfrm>
            <a:off x="1066800" y="1524000"/>
            <a:ext cx="7620000" cy="4800600"/>
          </a:xfrm>
          <a:noFill/>
          <a:ln/>
        </p:spPr>
        <p:txBody>
          <a:bodyPr/>
          <a:lstStyle/>
          <a:p>
            <a:endParaRPr lang="en-US" dirty="0"/>
          </a:p>
          <a:p>
            <a:endParaRPr lang="en-US" dirty="0"/>
          </a:p>
          <a:p>
            <a:r>
              <a:rPr lang="en-US" dirty="0"/>
              <a:t>Normal Retirement Pension</a:t>
            </a:r>
          </a:p>
          <a:p>
            <a:endParaRPr lang="en-US" dirty="0"/>
          </a:p>
          <a:p>
            <a:r>
              <a:rPr lang="en-US" dirty="0"/>
              <a:t>Early Retirement Pension</a:t>
            </a:r>
          </a:p>
          <a:p>
            <a:endParaRPr lang="en-US" dirty="0"/>
          </a:p>
          <a:p>
            <a:r>
              <a:rPr lang="en-US" dirty="0"/>
              <a:t>Early Vested Pension</a:t>
            </a:r>
          </a:p>
          <a:p>
            <a:endParaRPr lang="en-US" dirty="0"/>
          </a:p>
          <a:p>
            <a:r>
              <a:rPr lang="en-US" dirty="0"/>
              <a:t>Disability Pension</a:t>
            </a: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381000" y="304800"/>
            <a:ext cx="8229600" cy="990600"/>
          </a:xfrm>
        </p:spPr>
        <p:txBody>
          <a:bodyPr/>
          <a:lstStyle/>
          <a:p>
            <a:r>
              <a:rPr lang="en-US"/>
              <a:t>Normal Retirement Pension </a:t>
            </a:r>
          </a:p>
        </p:txBody>
      </p:sp>
      <p:sp>
        <p:nvSpPr>
          <p:cNvPr id="242691" name="Rectangle 3"/>
          <p:cNvSpPr>
            <a:spLocks noGrp="1" noChangeArrowheads="1"/>
          </p:cNvSpPr>
          <p:nvPr>
            <p:ph type="body" idx="1"/>
          </p:nvPr>
        </p:nvSpPr>
        <p:spPr>
          <a:xfrm>
            <a:off x="1066800" y="1524000"/>
            <a:ext cx="7772400" cy="4800600"/>
          </a:xfrm>
          <a:noFill/>
          <a:ln/>
        </p:spPr>
        <p:txBody>
          <a:bodyPr/>
          <a:lstStyle/>
          <a:p>
            <a:r>
              <a:rPr lang="en-US" sz="2000" dirty="0"/>
              <a:t>Normal Retirement Pension</a:t>
            </a:r>
          </a:p>
          <a:p>
            <a:pPr lvl="1"/>
            <a:r>
              <a:rPr lang="en-US" sz="1800" dirty="0"/>
              <a:t>Standard pension if you terminate employment on or after age 65</a:t>
            </a:r>
          </a:p>
          <a:p>
            <a:pPr lvl="1"/>
            <a:r>
              <a:rPr lang="en-US" sz="1800" dirty="0"/>
              <a:t>Must have at least five years of vesting service</a:t>
            </a:r>
          </a:p>
          <a:p>
            <a:pPr lvl="1">
              <a:buNone/>
            </a:pPr>
            <a:endParaRPr lang="en-US" dirty="0"/>
          </a:p>
          <a:p>
            <a:r>
              <a:rPr lang="en-US" sz="2000" dirty="0"/>
              <a:t>Additional notes:</a:t>
            </a:r>
          </a:p>
          <a:p>
            <a:pPr lvl="1"/>
            <a:r>
              <a:rPr lang="en-US" sz="1800" dirty="0"/>
              <a:t>No reduction for early retirement</a:t>
            </a:r>
          </a:p>
          <a:p>
            <a:pPr lvl="1"/>
            <a:r>
              <a:rPr lang="en-US" sz="1800" dirty="0"/>
              <a:t>Retiree medical rates reduced due to Medicare coverage</a:t>
            </a:r>
          </a:p>
          <a:p>
            <a:pPr marL="0" indent="0">
              <a:buNone/>
            </a:pPr>
            <a:endParaRPr lang="en-US" dirty="0"/>
          </a:p>
          <a:p>
            <a:pPr lvl="1">
              <a:buFontTx/>
              <a:buNone/>
            </a:pPr>
            <a:endParaRPr lang="en-US" dirty="0"/>
          </a:p>
        </p:txBody>
      </p:sp>
      <p:pic>
        <p:nvPicPr>
          <p:cNvPr id="1026" name="Picture 2" descr="C:\Users\jmg1032\AppData\Local\Microsoft\Windows\Temporary Internet Files\Content.IE5\C0N5UO0C\MC90032435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4421239"/>
            <a:ext cx="1798625" cy="182239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381000" y="304800"/>
            <a:ext cx="8229600" cy="990600"/>
          </a:xfrm>
        </p:spPr>
        <p:txBody>
          <a:bodyPr/>
          <a:lstStyle/>
          <a:p>
            <a:r>
              <a:rPr lang="en-US"/>
              <a:t>Early Retirement Pension </a:t>
            </a:r>
          </a:p>
        </p:txBody>
      </p:sp>
      <p:sp>
        <p:nvSpPr>
          <p:cNvPr id="244739" name="Rectangle 3"/>
          <p:cNvSpPr>
            <a:spLocks noGrp="1" noChangeArrowheads="1"/>
          </p:cNvSpPr>
          <p:nvPr>
            <p:ph type="body" idx="1"/>
          </p:nvPr>
        </p:nvSpPr>
        <p:spPr>
          <a:xfrm>
            <a:off x="762000" y="1447800"/>
            <a:ext cx="7924800" cy="4876800"/>
          </a:xfrm>
          <a:noFill/>
          <a:ln/>
        </p:spPr>
        <p:txBody>
          <a:bodyPr/>
          <a:lstStyle/>
          <a:p>
            <a:r>
              <a:rPr lang="en-US" sz="2000" dirty="0"/>
              <a:t>Early Retirement Pension</a:t>
            </a:r>
          </a:p>
          <a:p>
            <a:pPr lvl="1"/>
            <a:r>
              <a:rPr lang="en-US" sz="1800" dirty="0"/>
              <a:t>Must work in covered employment until at least age 55 to be eligible (some exceptions may apply for layoff, disability &amp; transfers into management)</a:t>
            </a:r>
          </a:p>
          <a:p>
            <a:pPr lvl="1"/>
            <a:r>
              <a:rPr lang="en-US" sz="1800" dirty="0"/>
              <a:t>Must have at least 10 years of vesting service</a:t>
            </a:r>
          </a:p>
          <a:p>
            <a:pPr lvl="1"/>
            <a:r>
              <a:rPr lang="en-US" sz="1800" dirty="0"/>
              <a:t>Must have at least 12,000 hours in any 10 consecutive Plan Years</a:t>
            </a:r>
          </a:p>
          <a:p>
            <a:pPr lvl="1"/>
            <a:r>
              <a:rPr lang="en-US" sz="1800" dirty="0"/>
              <a:t>Reduced benefit of 3% per year from ages 55 until 58</a:t>
            </a:r>
          </a:p>
          <a:p>
            <a:pPr lvl="1"/>
            <a:r>
              <a:rPr lang="en-US" sz="1800" dirty="0"/>
              <a:t>Calculated like a Normal Retirement Pension from ages 58 - 65</a:t>
            </a:r>
          </a:p>
          <a:p>
            <a:pPr lvl="1"/>
            <a:endParaRPr lang="en-US" dirty="0"/>
          </a:p>
          <a:p>
            <a:r>
              <a:rPr lang="en-US" sz="2000" dirty="0"/>
              <a:t>Temporary Supplemental Pension Benefit</a:t>
            </a:r>
          </a:p>
          <a:p>
            <a:pPr lvl="1"/>
            <a:r>
              <a:rPr lang="en-US" sz="1800" dirty="0"/>
              <a:t>Must be receiving an Early Retirement Pension</a:t>
            </a:r>
          </a:p>
          <a:p>
            <a:pPr lvl="1"/>
            <a:r>
              <a:rPr lang="en-US" sz="1800" dirty="0"/>
              <a:t>Payable from age 58</a:t>
            </a:r>
          </a:p>
          <a:p>
            <a:pPr lvl="1"/>
            <a:r>
              <a:rPr lang="en-US" sz="1800" dirty="0"/>
              <a:t>Will cease on the later of age 62 or once eligible for 80% of Social Security benefit</a:t>
            </a:r>
          </a:p>
          <a:p>
            <a:pPr lvl="1"/>
            <a:r>
              <a:rPr lang="en-US" sz="1800" dirty="0"/>
              <a:t>Years of Benefit Service X $10 per month </a:t>
            </a:r>
            <a:endParaRPr lang="en-US" sz="1400" dirty="0">
              <a:solidFill>
                <a:srgbClr val="FF0000"/>
              </a:solidFill>
            </a:endParaRPr>
          </a:p>
          <a:p>
            <a:pPr lvl="1">
              <a:buNone/>
            </a:pPr>
            <a:endParaRPr lang="en-US" dirty="0"/>
          </a:p>
          <a:p>
            <a:pPr lvl="1"/>
            <a:endParaRPr lang="en-US" dirty="0"/>
          </a:p>
          <a:p>
            <a:pPr lvl="1"/>
            <a:endParaRPr lang="en-US" dirty="0"/>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381000" y="304800"/>
            <a:ext cx="8229600" cy="990600"/>
          </a:xfrm>
        </p:spPr>
        <p:txBody>
          <a:bodyPr/>
          <a:lstStyle/>
          <a:p>
            <a:r>
              <a:rPr lang="en-US" dirty="0"/>
              <a:t>Early </a:t>
            </a:r>
            <a:r>
              <a:rPr lang="en-US" dirty="0">
                <a:solidFill>
                  <a:schemeClr val="accent3"/>
                </a:solidFill>
              </a:rPr>
              <a:t>Vested</a:t>
            </a:r>
            <a:r>
              <a:rPr lang="en-US" dirty="0"/>
              <a:t> or Normal Vested Pension </a:t>
            </a:r>
          </a:p>
        </p:txBody>
      </p:sp>
      <p:sp>
        <p:nvSpPr>
          <p:cNvPr id="251907" name="Rectangle 3"/>
          <p:cNvSpPr>
            <a:spLocks noGrp="1" noChangeArrowheads="1"/>
          </p:cNvSpPr>
          <p:nvPr>
            <p:ph type="body" idx="1"/>
          </p:nvPr>
        </p:nvSpPr>
        <p:spPr>
          <a:xfrm>
            <a:off x="762000" y="1524000"/>
            <a:ext cx="8001000" cy="4800600"/>
          </a:xfrm>
          <a:noFill/>
          <a:ln/>
        </p:spPr>
        <p:txBody>
          <a:bodyPr/>
          <a:lstStyle/>
          <a:p>
            <a:pPr>
              <a:buNone/>
            </a:pPr>
            <a:endParaRPr lang="en-US" b="1" dirty="0"/>
          </a:p>
          <a:p>
            <a:r>
              <a:rPr lang="en-US" sz="2400" dirty="0"/>
              <a:t>Early Vested Pension</a:t>
            </a:r>
          </a:p>
          <a:p>
            <a:pPr marL="0" indent="0">
              <a:buNone/>
            </a:pPr>
            <a:endParaRPr lang="en-US" sz="2400" dirty="0"/>
          </a:p>
          <a:p>
            <a:pPr lvl="1"/>
            <a:r>
              <a:rPr lang="en-US" sz="2000" dirty="0"/>
              <a:t>Available if you’ve left covered employment before you’re age 55, as long as you are vested</a:t>
            </a:r>
          </a:p>
          <a:p>
            <a:pPr marL="457200" lvl="1" indent="0">
              <a:buNone/>
            </a:pPr>
            <a:endParaRPr lang="en-US" sz="2000" dirty="0"/>
          </a:p>
          <a:p>
            <a:pPr lvl="1"/>
            <a:r>
              <a:rPr lang="en-US" sz="2000" dirty="0"/>
              <a:t>Reduced benefit of 6% per year from ages 55 to 65</a:t>
            </a:r>
          </a:p>
          <a:p>
            <a:pPr marL="457200" lvl="1" indent="0">
              <a:buNone/>
            </a:pPr>
            <a:endParaRPr lang="en-US" sz="2000" dirty="0"/>
          </a:p>
          <a:p>
            <a:pPr lvl="1"/>
            <a:r>
              <a:rPr lang="en-US" sz="2000" dirty="0"/>
              <a:t>If you retire @ age 55 your benefit will be reduced by 60%!</a:t>
            </a:r>
          </a:p>
          <a:p>
            <a:pPr lvl="1"/>
            <a:endParaRPr lang="en-US" dirty="0"/>
          </a:p>
          <a:p>
            <a:pPr lvl="1"/>
            <a:endParaRPr lang="en-US" dirty="0"/>
          </a:p>
          <a:p>
            <a:pPr lvl="1"/>
            <a:endParaRPr lang="en-US" dirty="0"/>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81000" y="304800"/>
            <a:ext cx="8229600" cy="990600"/>
          </a:xfrm>
        </p:spPr>
        <p:txBody>
          <a:bodyPr/>
          <a:lstStyle/>
          <a:p>
            <a:r>
              <a:rPr lang="en-US" dirty="0"/>
              <a:t>Disability Pension </a:t>
            </a:r>
          </a:p>
        </p:txBody>
      </p:sp>
      <p:sp>
        <p:nvSpPr>
          <p:cNvPr id="246787" name="Rectangle 3"/>
          <p:cNvSpPr>
            <a:spLocks noGrp="1" noChangeArrowheads="1"/>
          </p:cNvSpPr>
          <p:nvPr>
            <p:ph type="body" idx="1"/>
          </p:nvPr>
        </p:nvSpPr>
        <p:spPr>
          <a:xfrm>
            <a:off x="1066800" y="1524000"/>
            <a:ext cx="7620000" cy="4800600"/>
          </a:xfrm>
          <a:noFill/>
          <a:ln/>
        </p:spPr>
        <p:txBody>
          <a:bodyPr/>
          <a:lstStyle/>
          <a:p>
            <a:pPr>
              <a:spcBef>
                <a:spcPts val="1200"/>
              </a:spcBef>
            </a:pPr>
            <a:r>
              <a:rPr lang="en-US" sz="2000" dirty="0"/>
              <a:t>Disability Pension </a:t>
            </a:r>
          </a:p>
          <a:p>
            <a:pPr lvl="1">
              <a:spcBef>
                <a:spcPts val="1200"/>
              </a:spcBef>
            </a:pPr>
            <a:r>
              <a:rPr lang="en-US" sz="2000" dirty="0"/>
              <a:t>Available if you become totally and permanently disabled at any age once you are vested</a:t>
            </a:r>
          </a:p>
          <a:p>
            <a:pPr lvl="1">
              <a:spcBef>
                <a:spcPts val="1200"/>
              </a:spcBef>
            </a:pPr>
            <a:r>
              <a:rPr lang="en-US" sz="2000" dirty="0"/>
              <a:t>Social Security Disability determination is required</a:t>
            </a:r>
          </a:p>
          <a:p>
            <a:pPr lvl="1">
              <a:spcBef>
                <a:spcPts val="1200"/>
              </a:spcBef>
            </a:pPr>
            <a:r>
              <a:rPr lang="en-US" sz="2000" dirty="0"/>
              <a:t>Must have worked at least 8,000</a:t>
            </a:r>
            <a:r>
              <a:rPr lang="en-US" sz="2000" b="1" dirty="0"/>
              <a:t> </a:t>
            </a:r>
            <a:r>
              <a:rPr lang="en-US" sz="2000" dirty="0"/>
              <a:t>in covered employment (at least 200 hours</a:t>
            </a:r>
            <a:r>
              <a:rPr lang="en-US" sz="2000" dirty="0">
                <a:solidFill>
                  <a:srgbClr val="D70803"/>
                </a:solidFill>
              </a:rPr>
              <a:t> </a:t>
            </a:r>
            <a:r>
              <a:rPr lang="en-US" sz="2000" dirty="0"/>
              <a:t>in the three years immediately before your SSA disability occurs)</a:t>
            </a:r>
          </a:p>
          <a:p>
            <a:pPr lvl="1">
              <a:spcBef>
                <a:spcPts val="1200"/>
              </a:spcBef>
            </a:pPr>
            <a:r>
              <a:rPr lang="en-US" sz="2000" dirty="0"/>
              <a:t>Calculated like a Normal Retirement Pension</a:t>
            </a:r>
          </a:p>
          <a:p>
            <a:pPr lvl="1">
              <a:spcBef>
                <a:spcPts val="1200"/>
              </a:spcBef>
            </a:pPr>
            <a:r>
              <a:rPr lang="en-US" sz="2000" dirty="0">
                <a:cs typeface="Arial" charset="0"/>
              </a:rPr>
              <a:t>Contact ALLSUP for assistance in obtaining a Social Security Disability Award (800)383-2495</a:t>
            </a:r>
            <a:endParaRPr lang="en-US" sz="2000" dirty="0"/>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dirty="0"/>
              <a:t>Benefit Rates</a:t>
            </a:r>
            <a:endParaRPr lang="en-US" sz="1700" dirty="0">
              <a:effectLst>
                <a:reflection blurRad="6350" stA="60000" endA="900" endPos="58000" dir="5400000" sy="-100000" algn="bl" rotWithShape="0"/>
              </a:effectLst>
            </a:endParaRPr>
          </a:p>
        </p:txBody>
      </p:sp>
      <p:sp>
        <p:nvSpPr>
          <p:cNvPr id="223235" name="Rectangle 3"/>
          <p:cNvSpPr>
            <a:spLocks noGrp="1" noChangeArrowheads="1"/>
          </p:cNvSpPr>
          <p:nvPr>
            <p:ph type="body" idx="1"/>
          </p:nvPr>
        </p:nvSpPr>
        <p:spPr>
          <a:xfrm>
            <a:off x="838200" y="1371600"/>
            <a:ext cx="8001000" cy="5257800"/>
          </a:xfrm>
        </p:spPr>
        <p:txBody>
          <a:bodyPr/>
          <a:lstStyle/>
          <a:p>
            <a:pPr marL="0" indent="0">
              <a:buClr>
                <a:schemeClr val="tx1"/>
              </a:buClr>
              <a:buNone/>
            </a:pPr>
            <a:endParaRPr lang="en-US" sz="2000" b="1" u="sng" dirty="0"/>
          </a:p>
          <a:p>
            <a:pPr marL="0" indent="0">
              <a:buClr>
                <a:schemeClr val="tx1"/>
              </a:buClr>
              <a:buNone/>
            </a:pPr>
            <a:r>
              <a:rPr lang="en-US" sz="2000" b="1" u="sng" dirty="0"/>
              <a:t>Applicable Benefit Rate (ABR) </a:t>
            </a:r>
            <a:endParaRPr lang="en-US" sz="2000" b="1" i="1" dirty="0"/>
          </a:p>
          <a:p>
            <a:pPr lvl="1">
              <a:spcBef>
                <a:spcPts val="1200"/>
              </a:spcBef>
              <a:buClr>
                <a:schemeClr val="tx1"/>
              </a:buClr>
              <a:buFont typeface="Wingdings" panose="05000000000000000000" pitchFamily="2" charset="2"/>
              <a:buChar char="Ø"/>
            </a:pPr>
            <a:r>
              <a:rPr lang="en-US" dirty="0"/>
              <a:t>Applies only to hours of work in Covered Employment </a:t>
            </a:r>
            <a:r>
              <a:rPr lang="en-US" u="sng" dirty="0"/>
              <a:t>prior</a:t>
            </a:r>
            <a:r>
              <a:rPr lang="en-US" dirty="0"/>
              <a:t> to July 1, 2015 (certain requirements apply, ex. 700 </a:t>
            </a:r>
            <a:r>
              <a:rPr lang="en-US" dirty="0" err="1"/>
              <a:t>hr</a:t>
            </a:r>
            <a:r>
              <a:rPr lang="en-US" dirty="0"/>
              <a:t> rule, no break-in-service). </a:t>
            </a:r>
          </a:p>
          <a:p>
            <a:pPr lvl="1">
              <a:spcBef>
                <a:spcPts val="1200"/>
              </a:spcBef>
              <a:buFont typeface="Wingdings" panose="05000000000000000000" pitchFamily="2" charset="2"/>
              <a:buChar char="Ø"/>
            </a:pPr>
            <a:r>
              <a:rPr lang="en-US" dirty="0"/>
              <a:t>The current ABR is $108.00. </a:t>
            </a:r>
            <a:r>
              <a:rPr lang="en-US" dirty="0">
                <a:solidFill>
                  <a:srgbClr val="FF0000"/>
                </a:solidFill>
              </a:rPr>
              <a:t>(new eff 7/1/19)</a:t>
            </a:r>
          </a:p>
          <a:p>
            <a:pPr lvl="1">
              <a:spcBef>
                <a:spcPts val="1200"/>
              </a:spcBef>
              <a:buFont typeface="Wingdings" panose="05000000000000000000" pitchFamily="2" charset="2"/>
              <a:buChar char="Ø"/>
            </a:pPr>
            <a:endParaRPr lang="en-US" dirty="0"/>
          </a:p>
          <a:p>
            <a:pPr marL="0" indent="0">
              <a:buNone/>
            </a:pPr>
            <a:r>
              <a:rPr lang="en-US" sz="2000" b="1" u="sng" dirty="0"/>
              <a:t>Periodic Benefit Rate (PBR)</a:t>
            </a:r>
            <a:r>
              <a:rPr lang="en-US" sz="2000" b="1" dirty="0"/>
              <a:t> </a:t>
            </a:r>
            <a:endParaRPr lang="en-US" sz="2000" b="1" i="1" dirty="0"/>
          </a:p>
          <a:p>
            <a:pPr lvl="1">
              <a:spcBef>
                <a:spcPts val="1200"/>
              </a:spcBef>
              <a:buFont typeface="Wingdings" panose="05000000000000000000" pitchFamily="2" charset="2"/>
              <a:buChar char="Ø"/>
            </a:pPr>
            <a:r>
              <a:rPr lang="en-US" dirty="0"/>
              <a:t>Applies to hours worked in Covered Employment on and </a:t>
            </a:r>
            <a:r>
              <a:rPr lang="en-US" u="sng" dirty="0"/>
              <a:t>after</a:t>
            </a:r>
            <a:r>
              <a:rPr lang="en-US" dirty="0"/>
              <a:t> July 1, 2015.</a:t>
            </a:r>
          </a:p>
          <a:p>
            <a:pPr lvl="1">
              <a:spcBef>
                <a:spcPts val="1200"/>
              </a:spcBef>
              <a:buFont typeface="Wingdings" panose="05000000000000000000" pitchFamily="2" charset="2"/>
              <a:buChar char="Ø"/>
            </a:pPr>
            <a:r>
              <a:rPr lang="en-US" dirty="0"/>
              <a:t>The PBR from 7/15 through 6/18 is $110.00.</a:t>
            </a:r>
          </a:p>
          <a:p>
            <a:pPr lvl="1">
              <a:spcBef>
                <a:spcPts val="1200"/>
              </a:spcBef>
              <a:buFont typeface="Wingdings" panose="05000000000000000000" pitchFamily="2" charset="2"/>
              <a:buChar char="Ø"/>
            </a:pPr>
            <a:r>
              <a:rPr lang="en-US" dirty="0"/>
              <a:t>The PBR from 7/18 through 6/19 is $115.00. </a:t>
            </a:r>
            <a:endParaRPr lang="en-US" dirty="0">
              <a:solidFill>
                <a:srgbClr val="FF0000"/>
              </a:solidFill>
            </a:endParaRPr>
          </a:p>
          <a:p>
            <a:pPr lvl="1">
              <a:spcBef>
                <a:spcPts val="1200"/>
              </a:spcBef>
              <a:buFont typeface="Wingdings" panose="05000000000000000000" pitchFamily="2" charset="2"/>
              <a:buChar char="Ø"/>
            </a:pPr>
            <a:r>
              <a:rPr lang="en-US" dirty="0"/>
              <a:t>The PBR effective 7/19 is $120.00. </a:t>
            </a:r>
            <a:r>
              <a:rPr lang="en-US" dirty="0">
                <a:solidFill>
                  <a:srgbClr val="FF0000"/>
                </a:solidFill>
              </a:rPr>
              <a:t>(new)</a:t>
            </a:r>
          </a:p>
          <a:p>
            <a:pPr lvl="1">
              <a:spcBef>
                <a:spcPts val="1200"/>
              </a:spcBef>
              <a:buFont typeface="Wingdings" panose="05000000000000000000" pitchFamily="2" charset="2"/>
              <a:buChar char="Ø"/>
            </a:pPr>
            <a:endParaRPr lang="en-US" dirty="0">
              <a:solidFill>
                <a:srgbClr val="FF0000"/>
              </a:solidFill>
            </a:endParaRPr>
          </a:p>
          <a:p>
            <a:pPr lvl="1">
              <a:spcBef>
                <a:spcPts val="1200"/>
              </a:spcBef>
              <a:buFont typeface="Wingdings" panose="05000000000000000000" pitchFamily="2" charset="2"/>
              <a:buChar char="Ø"/>
            </a:pPr>
            <a:endParaRPr lang="en-US" dirty="0"/>
          </a:p>
          <a:p>
            <a:pPr lvl="1">
              <a:spcBef>
                <a:spcPts val="1200"/>
              </a:spcBef>
              <a:buFont typeface="Wingdings" panose="05000000000000000000" pitchFamily="2" charset="2"/>
              <a:buChar char="Ø"/>
            </a:pPr>
            <a:endParaRPr lang="en-US" dirty="0"/>
          </a:p>
          <a:p>
            <a:pPr marL="457200" lvl="1" indent="0">
              <a:spcBef>
                <a:spcPts val="1200"/>
              </a:spcBef>
              <a:buNone/>
            </a:pPr>
            <a:endParaRPr lang="en-US" sz="800" dirty="0"/>
          </a:p>
          <a:p>
            <a:pPr>
              <a:buClr>
                <a:schemeClr val="tx1"/>
              </a:buClr>
              <a:buFont typeface="Wingdings" pitchFamily="34" charset="2"/>
              <a:buNone/>
            </a:pPr>
            <a:endParaRPr lang="en-US" dirty="0"/>
          </a:p>
        </p:txBody>
      </p:sp>
    </p:spTree>
    <p:custDataLst>
      <p:tags r:id="rId1"/>
    </p:custDataLst>
    <p:extLst>
      <p:ext uri="{BB962C8B-B14F-4D97-AF65-F5344CB8AC3E}">
        <p14:creationId xmlns:p14="http://schemas.microsoft.com/office/powerpoint/2010/main" val="29363868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How Benefits Are Paid to You</a:t>
            </a:r>
          </a:p>
        </p:txBody>
      </p:sp>
      <p:sp>
        <p:nvSpPr>
          <p:cNvPr id="223235" name="Rectangle 3"/>
          <p:cNvSpPr>
            <a:spLocks noGrp="1" noChangeArrowheads="1"/>
          </p:cNvSpPr>
          <p:nvPr>
            <p:ph type="body" idx="1"/>
          </p:nvPr>
        </p:nvSpPr>
        <p:spPr>
          <a:xfrm>
            <a:off x="1066800" y="1524000"/>
            <a:ext cx="7543800" cy="4724400"/>
          </a:xfrm>
        </p:spPr>
        <p:txBody>
          <a:bodyPr/>
          <a:lstStyle/>
          <a:p>
            <a:pPr>
              <a:buClr>
                <a:schemeClr val="tx1"/>
              </a:buClr>
              <a:buFont typeface="Wingdings" pitchFamily="34" charset="2"/>
              <a:buNone/>
            </a:pPr>
            <a:r>
              <a:rPr lang="en-US" dirty="0"/>
              <a:t>The Plan offers several forms of payment: </a:t>
            </a:r>
          </a:p>
          <a:p>
            <a:pPr>
              <a:buClr>
                <a:schemeClr val="tx1"/>
              </a:buClr>
              <a:buFont typeface="Wingdings" pitchFamily="34" charset="2"/>
              <a:buNone/>
            </a:pPr>
            <a:r>
              <a:rPr lang="en-US" u="sng" dirty="0"/>
              <a:t>Single Member:</a:t>
            </a:r>
          </a:p>
          <a:p>
            <a:pPr lvl="1">
              <a:buClr>
                <a:schemeClr val="tx1"/>
              </a:buClr>
            </a:pPr>
            <a:r>
              <a:rPr lang="en-US" sz="1800" dirty="0"/>
              <a:t>Straight Life</a:t>
            </a:r>
          </a:p>
          <a:p>
            <a:pPr lvl="1">
              <a:buClr>
                <a:schemeClr val="tx1"/>
              </a:buClr>
            </a:pPr>
            <a:r>
              <a:rPr lang="en-US" sz="1800" dirty="0"/>
              <a:t>5-Year Certain and Life</a:t>
            </a:r>
          </a:p>
          <a:p>
            <a:pPr lvl="1">
              <a:buClr>
                <a:schemeClr val="tx1"/>
              </a:buClr>
            </a:pPr>
            <a:r>
              <a:rPr lang="en-US" sz="1800" dirty="0"/>
              <a:t>10-Year Certain and Life</a:t>
            </a:r>
          </a:p>
          <a:p>
            <a:pPr lvl="1">
              <a:buClr>
                <a:schemeClr val="tx1"/>
              </a:buClr>
            </a:pPr>
            <a:endParaRPr lang="en-US" sz="1800" dirty="0"/>
          </a:p>
          <a:p>
            <a:pPr marL="0" indent="0">
              <a:buClr>
                <a:schemeClr val="tx1"/>
              </a:buClr>
              <a:buNone/>
            </a:pPr>
            <a:r>
              <a:rPr lang="en-US" u="sng" dirty="0"/>
              <a:t>Married Member:</a:t>
            </a:r>
          </a:p>
          <a:p>
            <a:pPr lvl="1">
              <a:buClr>
                <a:schemeClr val="tx1"/>
              </a:buClr>
            </a:pPr>
            <a:r>
              <a:rPr lang="en-US" sz="1800" dirty="0"/>
              <a:t>Straight Life   (with spouses consent)</a:t>
            </a:r>
          </a:p>
          <a:p>
            <a:pPr lvl="1">
              <a:buClr>
                <a:schemeClr val="tx1"/>
              </a:buClr>
            </a:pPr>
            <a:r>
              <a:rPr lang="en-US" sz="1800" dirty="0"/>
              <a:t>50% Husband and Wife Pension</a:t>
            </a:r>
          </a:p>
          <a:p>
            <a:pPr lvl="1">
              <a:buClr>
                <a:schemeClr val="tx1"/>
              </a:buClr>
            </a:pPr>
            <a:r>
              <a:rPr lang="en-US" sz="1800" dirty="0"/>
              <a:t>75% Husband and Wife Pension</a:t>
            </a:r>
          </a:p>
          <a:p>
            <a:pPr lvl="1">
              <a:buClr>
                <a:schemeClr val="tx1"/>
              </a:buClr>
            </a:pPr>
            <a:r>
              <a:rPr lang="en-US" sz="1800" dirty="0"/>
              <a:t>100% Husband and Wife Pension</a:t>
            </a:r>
          </a:p>
          <a:p>
            <a:pPr lvl="1">
              <a:buClr>
                <a:schemeClr val="tx1"/>
              </a:buClr>
            </a:pPr>
            <a:r>
              <a:rPr lang="en-US" sz="1800" dirty="0"/>
              <a:t>5-Year Certain and Life   (added to one of the above options)</a:t>
            </a:r>
          </a:p>
          <a:p>
            <a:pPr lvl="1">
              <a:buClr>
                <a:schemeClr val="tx1"/>
              </a:buClr>
            </a:pPr>
            <a:r>
              <a:rPr lang="en-US" sz="1800" dirty="0"/>
              <a:t>10-Year Certain and Life  (added to one of the above options)</a:t>
            </a:r>
          </a:p>
          <a:p>
            <a:pPr marL="457200" lvl="1" indent="0">
              <a:buClr>
                <a:schemeClr val="tx1"/>
              </a:buClr>
              <a:buNone/>
            </a:pPr>
            <a:endParaRPr lang="en-US" sz="1800" dirty="0"/>
          </a:p>
          <a:p>
            <a:pPr marL="457200" lvl="1" indent="0">
              <a:buClr>
                <a:schemeClr val="tx1"/>
              </a:buClr>
              <a:buNone/>
            </a:pPr>
            <a:r>
              <a:rPr lang="en-US" sz="1800" dirty="0"/>
              <a:t>*No lump sum option</a:t>
            </a: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UUID" val="{4FFF997A-2487-4D74-AF8F-47EEBC4E5C6F}"/>
  <p:tag name="ISPRING_RESOURCE_FOLDER" val="S:\AdminDocuments\Online Presentations\NEI Pension Fund Orientation\"/>
  <p:tag name="GENSWF_OUTPUT_FILE_NAME" val="NEIPensionPlan"/>
  <p:tag name="ISPRING_RESOURCE_PATHS_HASH" val="2b878fbbc29ff275d1ec6f96875cd39a43d8d4"/>
</p:tagLst>
</file>

<file path=ppt/tags/tag10.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How Benefits Are Paid to You"/>
  <p:tag name="ISPRING_SLIDE_INDENT_LEVEL" val="0"/>
  <p:tag name="ISPRING_CUSTOM_TIMING_USED" val="0"/>
  <p:tag name="GENSWF_ADVANCE_TIME" val="73.19"/>
  <p:tag name="ISPRING_RESOURCE_AUDIO" val="Mon Aug 08 10-31-38 2011.wav"/>
  <p:tag name="ISPRING_AUDIO_FULL_PATH" val="S:\AdminDocuments\Online Presentations\NEI Pension Fund Orientation\audio\Mon Aug 08 10-31-38 2011.wav"/>
  <p:tag name="ISPRING_AUDIO_RELATIVE_PATH" val="NEI Pension Fund Orientation\audio\Mon Aug 08 10-31-38 2011.wav"/>
</p:tagLst>
</file>

<file path=ppt/tags/tag11.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Receiving Your Benefit"/>
  <p:tag name="GENSWF_ADVANCE_TIME" val="24.73"/>
  <p:tag name="ISPRING_SLIDE_INDENT_LEVEL" val="0"/>
  <p:tag name="ISPRING_CUSTOM_TIMING_USED" val="0"/>
  <p:tag name="ISPRING_RESOURCE_AUDIO" val="Mon Aug 08 10-29-40 2011.wav"/>
  <p:tag name="ISPRING_AUDIO_FULL_PATH" val="S:\AdminDocuments\Online Presentations\NEI Pension Fund Orientation\audio\Mon Aug 08 10-29-40 2011.wav"/>
  <p:tag name="ISPRING_AUDIO_RELATIVE_PATH" val="NEI Pension Fund Orientation\audio\Mon Aug 08 10-29-40 2011.wav"/>
</p:tagLst>
</file>

<file path=ppt/tags/tag12.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Straight Life Pension"/>
  <p:tag name="ISPRING_SLIDE_INDENT_LEVEL" val="0"/>
  <p:tag name="ISPRING_CUSTOM_TIMING_USED" val="0"/>
  <p:tag name="GENSWF_ADVANCE_TIME" val="25.76"/>
  <p:tag name="ISPRING_RESOURCE_AUDIO" val="Mon Aug 08 10-35-27 2011.wav"/>
  <p:tag name="ISPRING_AUDIO_FULL_PATH" val="S:\AdminDocuments\Online Presentations\NEI Pension Fund Orientation\audio\Mon Aug 08 10-35-27 2011.wav"/>
  <p:tag name="ISPRING_AUDIO_RELATIVE_PATH" val="NEI Pension Fund Orientation\audio\Mon Aug 08 10-35-27 2011.wav"/>
</p:tagLst>
</file>

<file path=ppt/tags/tag13.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Husband and Wife Pension"/>
  <p:tag name="ISPRING_SLIDE_INDENT_LEVEL" val="0"/>
  <p:tag name="ISPRING_CUSTOM_TIMING_USED" val="0"/>
  <p:tag name="GENSWF_ADVANCE_TIME" val="125.22"/>
  <p:tag name="ISPRING_RESOURCE_AUDIO" val="Tue Aug 16 12-03-54 2011.wav"/>
  <p:tag name="ISPRING_AUDIO_FULL_PATH" val="S:\AdminDocuments\Online Presentations\NEI Pension Fund Orientation\audio\Tue Aug 16 12-03-54 2011.wav"/>
  <p:tag name="ISPRING_AUDIO_RELATIVE_PATH" val="NEI Pension Fund Orientation\audio\Tue Aug 16 12-03-54 2011.wav"/>
</p:tagLst>
</file>

<file path=ppt/tags/tag14.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Benefits for Your Survivor"/>
  <p:tag name="ISPRING_SLIDE_INDENT_LEVEL" val="0"/>
  <p:tag name="ISPRING_CUSTOM_TIMING_USED" val="0"/>
  <p:tag name="GENSWF_ADVANCE_TIME" val="104.57"/>
  <p:tag name="ISPRING_RESOURCE_AUDIO" val="Mon Aug 08 11-41-29 2011.wav"/>
  <p:tag name="ISPRING_AUDIO_FULL_PATH" val="S:\AdminDocuments\Online Presentations\NEI Pension Fund Orientation\audio\Mon Aug 08 11-41-29 2011.wav"/>
  <p:tag name="ISPRING_AUDIO_RELATIVE_PATH" val="NEI Pension Fund Orientation\audio\Mon Aug 08 11-41-29 2011.wav"/>
</p:tagLst>
</file>

<file path=ppt/tags/tag15.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Certain and Life Pension"/>
  <p:tag name="ISPRING_SLIDE_INDENT_LEVEL" val="0"/>
  <p:tag name="ISPRING_CUSTOM_TIMING_USED" val="0"/>
  <p:tag name="GENSWF_ADVANCE_TIME" val="54.55"/>
  <p:tag name="ISPRING_RESOURCE_AUDIO" val="Mon Aug 08 10-46-57 2011.wav"/>
  <p:tag name="ISPRING_AUDIO_FULL_PATH" val="S:\AdminDocuments\Online Presentations\NEI Pension Fund Orientation\audio\Mon Aug 08 10-46-57 2011.wav"/>
  <p:tag name="ISPRING_AUDIO_RELATIVE_PATH" val="NEI Pension Fund Orientation\audio\Mon Aug 08 10-46-57 2011.wav"/>
</p:tagLst>
</file>

<file path=ppt/tags/tag16.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Life Events"/>
  <p:tag name="ISPRING_SLIDE_INDENT_LEVEL" val="0"/>
  <p:tag name="ISPRING_CUSTOM_TIMING_USED" val="0"/>
  <p:tag name="GENSWF_ADVANCE_TIME" val="38.72"/>
  <p:tag name="ISPRING_RESOURCE_AUDIO" val="Tue Aug 16 08-48-21 2011.wav"/>
  <p:tag name="ISPRING_AUDIO_FULL_PATH" val="S:\AdminDocuments\Online Presentations\NEI Pension Fund Orientation\audio\Tue Aug 16 08-48-21 2011.wav"/>
  <p:tag name="ISPRING_AUDIO_RELATIVE_PATH" val="NEI Pension Fund Orientation\audio\Tue Aug 16 08-48-21 2011.wav"/>
</p:tagLst>
</file>

<file path=ppt/tags/tag17.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Questions?"/>
  <p:tag name="ISPRING_SLIDE_INDENT_LEVEL" val="0"/>
  <p:tag name="ISPRING_CUSTOM_TIMING_USED" val="0"/>
  <p:tag name="GENSWF_ADVANCE_TIME" val="47.05"/>
  <p:tag name="ISPRING_RESOURCE_AUDIO" val="Mon Aug 08 11-07-44 2011.wav"/>
  <p:tag name="ISPRING_AUDIO_FULL_PATH" val="S:\AdminDocuments\Online Presentations\NEI Pension Fund Orientation\audio\Mon Aug 08 11-07-44 2011.wav"/>
  <p:tag name="ISPRING_AUDIO_RELATIVE_PATH" val="NEI Pension Fund Orientation\audio\Mon Aug 08 11-07-44 2011.wav"/>
</p:tagLst>
</file>

<file path=ppt/tags/tag2.xml><?xml version="1.0" encoding="utf-8"?>
<p:tagLst xmlns:a="http://schemas.openxmlformats.org/drawingml/2006/main" xmlns:r="http://schemas.openxmlformats.org/officeDocument/2006/relationships" xmlns:p="http://schemas.openxmlformats.org/presentationml/2006/main">
  <p:tag name="GENSWF_SLIDE_TITLE" val="The National Elevator Industry Pension Plan"/>
  <p:tag name="ISPRING_SLIDE_INDENT_LEVEL" val="0"/>
  <p:tag name="ISPRING_CUSTOM_TIMING_USED" val="0"/>
  <p:tag name="ISPRING_AUDIO_BITRATE" val="0"/>
  <p:tag name="GENSWF_ADVANCE_TIME" val="28.50"/>
  <p:tag name="ISPRING_RESOURCE_AUDIO" val="Tue Aug 16 08-28-19 2011.wav"/>
  <p:tag name="ISPRING_AUDIO_FULL_PATH" val="S:\AdminDocuments\Online Presentations\NEI Pension Fund Orientation\audio\Tue Aug 16 08-28-19 2011.wav"/>
  <p:tag name="ISPRING_AUDIO_RELATIVE_PATH" val="NEI Pension Fund Orientation\audio\Tue Aug 16 08-28-19 2011.wav"/>
</p:tagLst>
</file>

<file path=ppt/tags/tag3.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Welcome!"/>
  <p:tag name="ISPRING_SLIDE_INDENT_LEVEL" val="0"/>
  <p:tag name="ISPRING_CUSTOM_TIMING_USED" val="0"/>
  <p:tag name="GENSWF_ADVANCE_TIME" val="69.97"/>
  <p:tag name="ISPRING_RESOURCE_AUDIO" val="Tue Aug 16 08-33-25 2011.wav"/>
  <p:tag name="ISPRING_AUDIO_FULL_PATH" val="S:\AdminDocuments\Online Presentations\NEI Pension Fund Orientation\audio\Tue Aug 16 08-33-25 2011.wav"/>
  <p:tag name="ISPRING_AUDIO_RELATIVE_PATH" val="NEI Pension Fund Orientation\audio\Tue Aug 16 08-33-25 2011.wav"/>
</p:tagLst>
</file>

<file path=ppt/tags/tag4.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Types of Pensions"/>
  <p:tag name="ISPRING_SLIDE_INDENT_LEVEL" val="0"/>
  <p:tag name="ISPRING_CUSTOM_TIMING_USED" val="0"/>
  <p:tag name="GENSWF_ADVANCE_TIME" val="50.47"/>
  <p:tag name="ISPRING_RESOURCE_AUDIO" val="Mon Aug 08 09-52-43 2011.wav"/>
  <p:tag name="ISPRING_AUDIO_FULL_PATH" val="S:\AdminDocuments\Online Presentations\NEI Pension Fund Orientation\audio\Mon Aug 08 09-52-43 2011.wav"/>
  <p:tag name="ISPRING_AUDIO_RELATIVE_PATH" val="NEI Pension Fund Orientation\audio\Mon Aug 08 09-52-43 2011.wav"/>
</p:tagLst>
</file>

<file path=ppt/tags/tag5.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Normal Retirement Pension"/>
  <p:tag name="ISPRING_SLIDE_INDENT_LEVEL" val="0"/>
  <p:tag name="ISPRING_CUSTOM_TIMING_USED" val="0"/>
  <p:tag name="GENSWF_ADVANCE_TIME" val="91.99"/>
  <p:tag name="ISPRING_RESOURCE_AUDIO" val="Mon Aug 08 11-29-12 2011.wav"/>
  <p:tag name="ISPRING_AUDIO_FULL_PATH" val="S:\AdminDocuments\Online Presentations\NEI Pension Fund Orientation\audio\Mon Aug 08 11-29-12 2011.wav"/>
  <p:tag name="ISPRING_AUDIO_RELATIVE_PATH" val="NEI Pension Fund Orientation\audio\Mon Aug 08 11-29-12 2011.wav"/>
</p:tagLst>
</file>

<file path=ppt/tags/tag6.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Early Retirement Pension"/>
  <p:tag name="ISPRING_SLIDE_INDENT_LEVEL" val="0"/>
  <p:tag name="ISPRING_CUSTOM_TIMING_USED" val="0"/>
  <p:tag name="GENSWF_ADVANCE_TIME" val="77.85"/>
  <p:tag name="ISPRING_RESOURCE_AUDIO" val="Tue Aug 16 08-43-05 2011.wav"/>
  <p:tag name="ISPRING_AUDIO_FULL_PATH" val="S:\AdminDocuments\Online Presentations\NEI Pension Fund Orientation\audio\Tue Aug 16 08-43-05 2011.wav"/>
  <p:tag name="ISPRING_AUDIO_RELATIVE_PATH" val="NEI Pension Fund Orientation\audio\Tue Aug 16 08-43-05 2011.wav"/>
</p:tagLst>
</file>

<file path=ppt/tags/tag7.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Normal Vested or Early Vested Pension"/>
  <p:tag name="ISPRING_SLIDE_INDENT_LEVEL" val="0"/>
  <p:tag name="ISPRING_CUSTOM_TIMING_USED" val="0"/>
  <p:tag name="GENSWF_ADVANCE_TIME" val="53.43"/>
  <p:tag name="ISPRING_RESOURCE_AUDIO" val="Mon Aug 08 10-25-28 2011.wav"/>
  <p:tag name="ISPRING_AUDIO_FULL_PATH" val="S:\AdminDocuments\Online Presentations\NEI Pension Fund Orientation\audio\Mon Aug 08 10-25-28 2011.wav"/>
  <p:tag name="ISPRING_AUDIO_RELATIVE_PATH" val="NEI Pension Fund Orientation\audio\Mon Aug 08 10-25-28 2011.wav"/>
</p:tagLst>
</file>

<file path=ppt/tags/tag8.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Disability Pension"/>
  <p:tag name="ISPRING_SLIDE_INDENT_LEVEL" val="0"/>
  <p:tag name="ISPRING_CUSTOM_TIMING_USED" val="0"/>
  <p:tag name="GENSWF_ADVANCE_TIME" val="32.89"/>
  <p:tag name="ISPRING_RESOURCE_AUDIO" val="Mon Aug 08 10-28-15 2011.wav"/>
  <p:tag name="ISPRING_AUDIO_FULL_PATH" val="S:\AdminDocuments\Online Presentations\NEI Pension Fund Orientation\audio\Mon Aug 08 10-28-15 2011.wav"/>
  <p:tag name="ISPRING_AUDIO_RELATIVE_PATH" val="NEI Pension Fund Orientation\audio\Mon Aug 08 10-28-15 2011.wav"/>
</p:tagLst>
</file>

<file path=ppt/tags/tag9.xml><?xml version="1.0" encoding="utf-8"?>
<p:tagLst xmlns:a="http://schemas.openxmlformats.org/drawingml/2006/main" xmlns:r="http://schemas.openxmlformats.org/officeDocument/2006/relationships" xmlns:p="http://schemas.openxmlformats.org/presentationml/2006/main">
  <p:tag name="ISPRING_AUDIO_BITRATE" val="0"/>
  <p:tag name="GENSWF_SLIDE_TITLE" val="How Benefits Are Paid to You"/>
  <p:tag name="ISPRING_SLIDE_INDENT_LEVEL" val="0"/>
  <p:tag name="ISPRING_CUSTOM_TIMING_USED" val="0"/>
  <p:tag name="GENSWF_ADVANCE_TIME" val="73.19"/>
  <p:tag name="ISPRING_RESOURCE_AUDIO" val="Mon Aug 08 10-31-38 2011.wav"/>
  <p:tag name="ISPRING_AUDIO_FULL_PATH" val="S:\AdminDocuments\Online Presentations\NEI Pension Fund Orientation\audio\Mon Aug 08 10-31-38 2011.wav"/>
  <p:tag name="ISPRING_AUDIO_RELATIVE_PATH" val="NEI Pension Fund Orientation\audio\Mon Aug 08 10-31-38 2011.wav"/>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13369</TotalTime>
  <Words>3016</Words>
  <Application>Microsoft Office PowerPoint</Application>
  <PresentationFormat>On-screen Show (4:3)</PresentationFormat>
  <Paragraphs>353</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Tahoma</vt:lpstr>
      <vt:lpstr>Trebuchet MS</vt:lpstr>
      <vt:lpstr>Wingdings</vt:lpstr>
      <vt:lpstr>Blends</vt:lpstr>
      <vt:lpstr>The National Elevator Industry  Pension Plan</vt:lpstr>
      <vt:lpstr>Welcome!</vt:lpstr>
      <vt:lpstr>Types of Pensions </vt:lpstr>
      <vt:lpstr>Normal Retirement Pension </vt:lpstr>
      <vt:lpstr>Early Retirement Pension </vt:lpstr>
      <vt:lpstr>Early Vested or Normal Vested Pension </vt:lpstr>
      <vt:lpstr>Disability Pension </vt:lpstr>
      <vt:lpstr>Benefit Rates</vt:lpstr>
      <vt:lpstr>How Benefits Are Paid to You</vt:lpstr>
      <vt:lpstr>Sample Benefit Calculation</vt:lpstr>
      <vt:lpstr>Standard Retiree Health Coverage  (Rates effective 7/1/18)</vt:lpstr>
      <vt:lpstr>Retiree Health Factors</vt:lpstr>
      <vt:lpstr>Pre–Retirement Benefits</vt:lpstr>
      <vt:lpstr>Post–Retirement Benefits</vt:lpstr>
      <vt:lpstr>Retiree Health Coverage</vt:lpstr>
      <vt:lpstr>Disqualifying Employment</vt:lpstr>
      <vt:lpstr>Disqualifying Employment</vt:lpstr>
      <vt:lpstr>Life Events</vt:lpstr>
      <vt:lpstr>Questions?</vt:lpstr>
    </vt:vector>
  </TitlesOfParts>
  <Company>NEI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Elevator Industry Pension Plan</dc:title>
  <dc:creator>jam1103</dc:creator>
  <cp:lastModifiedBy>James Govannicci</cp:lastModifiedBy>
  <cp:revision>490</cp:revision>
  <cp:lastPrinted>2015-10-22T13:29:23Z</cp:lastPrinted>
  <dcterms:created xsi:type="dcterms:W3CDTF">2007-05-25T19:06:39Z</dcterms:created>
  <dcterms:modified xsi:type="dcterms:W3CDTF">2019-11-08T14:39:30Z</dcterms:modified>
</cp:coreProperties>
</file>